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73" r:id="rId3"/>
    <p:sldId id="2110" r:id="rId4"/>
    <p:sldId id="263" r:id="rId5"/>
    <p:sldId id="262" r:id="rId6"/>
    <p:sldId id="264" r:id="rId7"/>
    <p:sldId id="1082" r:id="rId8"/>
    <p:sldId id="1085" r:id="rId9"/>
    <p:sldId id="1084" r:id="rId10"/>
    <p:sldId id="1083" r:id="rId11"/>
    <p:sldId id="1003" r:id="rId12"/>
    <p:sldId id="266" r:id="rId13"/>
    <p:sldId id="292" r:id="rId14"/>
    <p:sldId id="293" r:id="rId15"/>
    <p:sldId id="2111" r:id="rId16"/>
    <p:sldId id="2112" r:id="rId17"/>
    <p:sldId id="2105" r:id="rId18"/>
    <p:sldId id="2106" r:id="rId19"/>
    <p:sldId id="2100" r:id="rId20"/>
    <p:sldId id="1069" r:id="rId21"/>
    <p:sldId id="1087" r:id="rId22"/>
    <p:sldId id="1088" r:id="rId23"/>
    <p:sldId id="1089" r:id="rId24"/>
    <p:sldId id="1090" r:id="rId25"/>
    <p:sldId id="2109" r:id="rId26"/>
    <p:sldId id="2103" r:id="rId27"/>
    <p:sldId id="2104" r:id="rId28"/>
    <p:sldId id="2114" r:id="rId29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7" autoAdjust="0"/>
    <p:restoredTop sz="94660"/>
  </p:normalViewPr>
  <p:slideViewPr>
    <p:cSldViewPr snapToGrid="0">
      <p:cViewPr varScale="1">
        <p:scale>
          <a:sx n="62" d="100"/>
          <a:sy n="62" d="100"/>
        </p:scale>
        <p:origin x="60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52BBF-85F8-4F8D-B2A8-E9A4B6FA14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5633B0-31BD-430A-87EC-3EA99B3075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679070-90F9-46AC-A73A-71D24692D8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242EF-B604-4FE9-912E-4561DCB16198}" type="datetimeFigureOut">
              <a:rPr lang="en-DE" smtClean="0"/>
              <a:t>20/06/2022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727CAF-928D-4AA2-9CC1-533B57D039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9655BD-BEA2-4E44-8954-0E91F2C8F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A2173-6147-4931-8F4C-878A8F626D0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4559338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E30569-41BC-4538-8885-CCD30FB23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4811BB6-30FB-48A8-82A8-D07DABA114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304E51-C918-49F2-B008-36B3D32552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242EF-B604-4FE9-912E-4561DCB16198}" type="datetimeFigureOut">
              <a:rPr lang="en-DE" smtClean="0"/>
              <a:t>20/06/2022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69F21D-FCB7-4F94-B2D0-3296003323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BDF09E-0AEA-4748-AB2A-C0B9DE746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A2173-6147-4931-8F4C-878A8F626D0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375312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FBBDE2-BA3E-4BF6-B3DB-B9A88BBA53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EC0E4B1-4398-4CF8-B669-F1CD130811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D3F0DD-921C-438B-8204-9CD27CDB71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242EF-B604-4FE9-912E-4561DCB16198}" type="datetimeFigureOut">
              <a:rPr lang="en-DE" smtClean="0"/>
              <a:t>20/06/2022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0E34C3-47BE-46FF-BB9B-0FE1577E78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9A7A06-17E6-451B-AC9F-D1C60BE592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A2173-6147-4931-8F4C-878A8F626D0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8018812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1E09E9-129F-44FE-8403-92DFCC429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24AC62-B433-44EF-A327-DB82E8E026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052661-738A-4FF7-8985-9E9AA41B63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242EF-B604-4FE9-912E-4561DCB16198}" type="datetimeFigureOut">
              <a:rPr lang="en-DE" smtClean="0"/>
              <a:t>20/06/2022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35B6F4-F4B9-41B2-B697-3D7719185C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DCB632-1E46-4455-A900-3260BBBA5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A2173-6147-4931-8F4C-878A8F626D0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6634993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F1CD9-928C-468F-843A-AF9F43E67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8E19B4-2C00-4AF3-AAC5-DE88D73A19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F13C11-AEC6-4C7C-8DDA-F75A66D5AD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242EF-B604-4FE9-912E-4561DCB16198}" type="datetimeFigureOut">
              <a:rPr lang="en-DE" smtClean="0"/>
              <a:t>20/06/2022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5EC626-FF62-48FB-BE4F-CFC98219FE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2670EB-8D49-44A1-9C77-A83301DAF3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A2173-6147-4931-8F4C-878A8F626D0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311050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495355-6B99-41F8-ABBB-68C3EEA8E6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D7D0D5-BBF3-48A3-8798-50C28782A4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129286-C347-4889-9173-34DD9B1DAE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3F8857-08FD-462B-840D-010F0318AD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242EF-B604-4FE9-912E-4561DCB16198}" type="datetimeFigureOut">
              <a:rPr lang="en-DE" smtClean="0"/>
              <a:t>20/06/2022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35C9C1-472F-4710-B46E-3B8BE67FB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5EBA78-66B0-4A23-9188-BE4800B762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A2173-6147-4931-8F4C-878A8F626D0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2715218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690533-3A17-4D8E-8097-40298DA28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DC4BC5-4110-4957-9148-5444691342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809C9E-DC5E-415D-ADA7-101C9D0289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0F9FCC-66C5-4031-B669-35D8F0766D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C54BB88-D53D-46A7-ADAD-71C351F2F87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585CE8-AADC-43A3-A579-DD8154883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242EF-B604-4FE9-912E-4561DCB16198}" type="datetimeFigureOut">
              <a:rPr lang="en-DE" smtClean="0"/>
              <a:t>20/06/2022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50247FC-9C4E-4EC6-9B6B-E7EAB4B2AB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58D60EF-B7A5-434A-B2EF-E1BBCF1BEB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A2173-6147-4931-8F4C-878A8F626D0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392647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525E7A-F8A9-4182-A534-C90EA4A26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D1705EA-2BE9-457E-8FA5-BE7C262D0F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242EF-B604-4FE9-912E-4561DCB16198}" type="datetimeFigureOut">
              <a:rPr lang="en-DE" smtClean="0"/>
              <a:t>20/06/2022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7E2CB8-CA1C-40C9-9938-7CDFF62FD2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591E01-84DA-4BAF-9FBF-73E3084EC8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A2173-6147-4931-8F4C-878A8F626D0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727431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2004DC9-4637-4BEC-B732-0804F33490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242EF-B604-4FE9-912E-4561DCB16198}" type="datetimeFigureOut">
              <a:rPr lang="en-DE" smtClean="0"/>
              <a:t>20/06/2022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1D9B220-F4EA-4CCB-8DE7-263B0D7C9D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6AEDE3-ADD7-498B-9671-B0E49417A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A2173-6147-4931-8F4C-878A8F626D0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914262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4C220-D18C-4A2D-9B4E-A1CC48073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64DEAC-9B09-488D-84FE-225B4340C3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664B76-EBFC-4555-A899-60C68184E2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63A6B2-F185-48CC-9193-C81BE0FB45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242EF-B604-4FE9-912E-4561DCB16198}" type="datetimeFigureOut">
              <a:rPr lang="en-DE" smtClean="0"/>
              <a:t>20/06/2022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EE165F-232B-4B97-9271-0168E9262A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5CC8F2-39A1-4E33-8C95-80BE126571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A2173-6147-4931-8F4C-878A8F626D0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3410759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60089-EF1E-4F06-AAAA-18640F00E5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D195BD0-CDF6-4F8B-915C-5D8892E774D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57768D-1A2D-40A2-8701-51173A3120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D4131C-B49B-4143-8A58-465647FB1A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242EF-B604-4FE9-912E-4561DCB16198}" type="datetimeFigureOut">
              <a:rPr lang="en-DE" smtClean="0"/>
              <a:t>20/06/2022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DD39CD-7248-4FE4-BBF2-1E6B0B723D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A071BF-97F1-4372-8007-C388E15DA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A2173-6147-4931-8F4C-878A8F626D0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787675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49FF12C-B25C-400E-BD77-7CA89822D1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264066-C647-46E2-B622-DB121DBA05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45CD4A-DCF5-471B-85FF-C78881415F8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A242EF-B604-4FE9-912E-4561DCB16198}" type="datetimeFigureOut">
              <a:rPr lang="en-DE" smtClean="0"/>
              <a:t>20/06/2022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27DD10-DE8A-499F-8D6A-8E9742F0FD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1337F1-1FCC-43AD-A713-AC22EDBD0D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2A2173-6147-4931-8F4C-878A8F626D0C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203593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gif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33.png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tags" Target="../tags/tag15.xml"/><Relationship Id="rId7" Type="http://schemas.openxmlformats.org/officeDocument/2006/relationships/image" Target="../media/image25.png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image" Target="../media/image38.emf"/><Relationship Id="rId5" Type="http://schemas.openxmlformats.org/officeDocument/2006/relationships/image" Target="../media/image37.png"/><Relationship Id="rId4" Type="http://schemas.openxmlformats.org/officeDocument/2006/relationships/slideLayout" Target="../slideLayouts/slideLayout6.xml"/><Relationship Id="rId9" Type="http://schemas.openxmlformats.org/officeDocument/2006/relationships/image" Target="../media/image3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emf"/><Relationship Id="rId4" Type="http://schemas.openxmlformats.org/officeDocument/2006/relationships/image" Target="../media/image42.e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emf"/><Relationship Id="rId3" Type="http://schemas.openxmlformats.org/officeDocument/2006/relationships/image" Target="../media/image45.emf"/><Relationship Id="rId7" Type="http://schemas.openxmlformats.org/officeDocument/2006/relationships/image" Target="../media/image49.emf"/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emf"/><Relationship Id="rId5" Type="http://schemas.openxmlformats.org/officeDocument/2006/relationships/image" Target="../media/image47.emf"/><Relationship Id="rId4" Type="http://schemas.openxmlformats.org/officeDocument/2006/relationships/image" Target="../media/image46.emf"/><Relationship Id="rId9" Type="http://schemas.openxmlformats.org/officeDocument/2006/relationships/image" Target="../media/image51.e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emf"/><Relationship Id="rId3" Type="http://schemas.openxmlformats.org/officeDocument/2006/relationships/image" Target="../media/image52.emf"/><Relationship Id="rId7" Type="http://schemas.openxmlformats.org/officeDocument/2006/relationships/image" Target="../media/image56.emf"/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emf"/><Relationship Id="rId5" Type="http://schemas.openxmlformats.org/officeDocument/2006/relationships/image" Target="../media/image54.emf"/><Relationship Id="rId4" Type="http://schemas.openxmlformats.org/officeDocument/2006/relationships/image" Target="../media/image53.emf"/><Relationship Id="rId9" Type="http://schemas.openxmlformats.org/officeDocument/2006/relationships/image" Target="../media/image51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5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emf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4.png"/><Relationship Id="rId7" Type="http://schemas.openxmlformats.org/officeDocument/2006/relationships/image" Target="../media/image60.emf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11" Type="http://schemas.openxmlformats.org/officeDocument/2006/relationships/image" Target="../media/image72.png"/><Relationship Id="rId5" Type="http://schemas.openxmlformats.org/officeDocument/2006/relationships/image" Target="../media/image66.png"/><Relationship Id="rId10" Type="http://schemas.openxmlformats.org/officeDocument/2006/relationships/image" Target="../media/image71.png"/><Relationship Id="rId4" Type="http://schemas.openxmlformats.org/officeDocument/2006/relationships/image" Target="../media/image65.png"/><Relationship Id="rId9" Type="http://schemas.openxmlformats.org/officeDocument/2006/relationships/image" Target="../media/image7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1.png"/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emf"/><Relationship Id="rId5" Type="http://schemas.openxmlformats.org/officeDocument/2006/relationships/image" Target="../media/image61.emf"/><Relationship Id="rId4" Type="http://schemas.openxmlformats.org/officeDocument/2006/relationships/image" Target="../media/image421.png"/></Relationships>
</file>

<file path=ppt/slides/_rels/slide18.xml.rels><?xml version="1.0" encoding="UTF-8" standalone="yes"?>
<Relationships xmlns="http://schemas.openxmlformats.org/package/2006/relationships"><Relationship Id="rId12" Type="http://schemas.openxmlformats.org/officeDocument/2006/relationships/image" Target="../media/image60.emf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62.emf"/><Relationship Id="rId10" Type="http://schemas.openxmlformats.org/officeDocument/2006/relationships/image" Target="../media/image79.png"/><Relationship Id="rId9" Type="http://schemas.openxmlformats.org/officeDocument/2006/relationships/image" Target="../media/image7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8.png"/><Relationship Id="rId12" Type="http://schemas.openxmlformats.org/officeDocument/2006/relationships/image" Target="../media/image47.png"/><Relationship Id="rId2" Type="http://schemas.openxmlformats.org/officeDocument/2006/relationships/image" Target="../media/image63.emf"/><Relationship Id="rId16" Type="http://schemas.openxmlformats.org/officeDocument/2006/relationships/image" Target="../media/image60.emf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46.png"/><Relationship Id="rId15" Type="http://schemas.openxmlformats.org/officeDocument/2006/relationships/image" Target="../media/image76.png"/><Relationship Id="rId10" Type="http://schemas.openxmlformats.org/officeDocument/2006/relationships/image" Target="../media/image45.png"/><Relationship Id="rId9" Type="http://schemas.openxmlformats.org/officeDocument/2006/relationships/image" Target="../media/image44.png"/><Relationship Id="rId14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74.png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6" Type="http://schemas.openxmlformats.org/officeDocument/2006/relationships/image" Target="../media/image81.png"/><Relationship Id="rId5" Type="http://schemas.openxmlformats.org/officeDocument/2006/relationships/image" Target="../media/image73.png"/><Relationship Id="rId4" Type="http://schemas.openxmlformats.org/officeDocument/2006/relationships/image" Target="../media/image6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emf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0.png"/><Relationship Id="rId13" Type="http://schemas.openxmlformats.org/officeDocument/2006/relationships/image" Target="../media/image82.png"/><Relationship Id="rId3" Type="http://schemas.openxmlformats.org/officeDocument/2006/relationships/tags" Target="../tags/tag20.xml"/><Relationship Id="rId7" Type="http://schemas.openxmlformats.org/officeDocument/2006/relationships/image" Target="../media/image77.png"/><Relationship Id="rId12" Type="http://schemas.openxmlformats.org/officeDocument/2006/relationships/image" Target="../media/image341.png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image" Target="../media/image29.png"/><Relationship Id="rId11" Type="http://schemas.openxmlformats.org/officeDocument/2006/relationships/image" Target="../media/image330.png"/><Relationship Id="rId5" Type="http://schemas.openxmlformats.org/officeDocument/2006/relationships/image" Target="../media/image73.png"/><Relationship Id="rId15" Type="http://schemas.openxmlformats.org/officeDocument/2006/relationships/image" Target="../media/image371.png"/><Relationship Id="rId10" Type="http://schemas.openxmlformats.org/officeDocument/2006/relationships/image" Target="../media/image80.png"/><Relationship Id="rId4" Type="http://schemas.openxmlformats.org/officeDocument/2006/relationships/slideLayout" Target="../slideLayouts/slideLayout6.xml"/><Relationship Id="rId9" Type="http://schemas.openxmlformats.org/officeDocument/2006/relationships/image" Target="../media/image310.png"/><Relationship Id="rId14" Type="http://schemas.openxmlformats.org/officeDocument/2006/relationships/image" Target="../media/image83.emf"/></Relationships>
</file>

<file path=ppt/slides/_rels/slide2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2.png"/><Relationship Id="rId8" Type="http://schemas.openxmlformats.org/officeDocument/2006/relationships/image" Target="../media/image401.png"/><Relationship Id="rId3" Type="http://schemas.openxmlformats.org/officeDocument/2006/relationships/slideLayout" Target="../slideLayouts/slideLayout6.xml"/><Relationship Id="rId12" Type="http://schemas.openxmlformats.org/officeDocument/2006/relationships/image" Target="../media/image320.png"/><Relationship Id="rId7" Type="http://schemas.openxmlformats.org/officeDocument/2006/relationships/image" Target="../media/image390.png"/><Relationship Id="rId2" Type="http://schemas.openxmlformats.org/officeDocument/2006/relationships/tags" Target="../tags/tag22.xml"/><Relationship Id="rId16" Type="http://schemas.openxmlformats.org/officeDocument/2006/relationships/image" Target="../media/image371.png"/><Relationship Id="rId1" Type="http://schemas.openxmlformats.org/officeDocument/2006/relationships/tags" Target="../tags/tag21.xml"/><Relationship Id="rId11" Type="http://schemas.openxmlformats.org/officeDocument/2006/relationships/image" Target="../media/image80.png"/><Relationship Id="rId15" Type="http://schemas.openxmlformats.org/officeDocument/2006/relationships/image" Target="../media/image340.png"/><Relationship Id="rId10" Type="http://schemas.openxmlformats.org/officeDocument/2006/relationships/image" Target="../media/image250.png"/><Relationship Id="rId4" Type="http://schemas.openxmlformats.org/officeDocument/2006/relationships/image" Target="../media/image77.png"/><Relationship Id="rId9" Type="http://schemas.openxmlformats.org/officeDocument/2006/relationships/image" Target="../media/image240.png"/><Relationship Id="rId14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13" Type="http://schemas.openxmlformats.org/officeDocument/2006/relationships/image" Target="../media/image73.png"/><Relationship Id="rId3" Type="http://schemas.openxmlformats.org/officeDocument/2006/relationships/tags" Target="../tags/tag25.xml"/><Relationship Id="rId7" Type="http://schemas.openxmlformats.org/officeDocument/2006/relationships/image" Target="../media/image370.png"/><Relationship Id="rId12" Type="http://schemas.openxmlformats.org/officeDocument/2006/relationships/image" Target="../media/image84.png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image" Target="../media/image360.png"/><Relationship Id="rId11" Type="http://schemas.openxmlformats.org/officeDocument/2006/relationships/image" Target="../media/image340.png"/><Relationship Id="rId5" Type="http://schemas.openxmlformats.org/officeDocument/2006/relationships/image" Target="../media/image77.png"/><Relationship Id="rId10" Type="http://schemas.openxmlformats.org/officeDocument/2006/relationships/image" Target="../media/image82.png"/><Relationship Id="rId4" Type="http://schemas.openxmlformats.org/officeDocument/2006/relationships/slideLayout" Target="../slideLayouts/slideLayout6.xml"/><Relationship Id="rId9" Type="http://schemas.openxmlformats.org/officeDocument/2006/relationships/image" Target="../media/image320.png"/><Relationship Id="rId14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27.xml"/><Relationship Id="rId1" Type="http://schemas.openxmlformats.org/officeDocument/2006/relationships/tags" Target="../tags/tag26.xml"/><Relationship Id="rId5" Type="http://schemas.openxmlformats.org/officeDocument/2006/relationships/image" Target="../media/image73.png"/><Relationship Id="rId15" Type="http://schemas.openxmlformats.org/officeDocument/2006/relationships/image" Target="../media/image26.png"/><Relationship Id="rId4" Type="http://schemas.openxmlformats.org/officeDocument/2006/relationships/image" Target="../media/image85.emf"/><Relationship Id="rId14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emf"/><Relationship Id="rId2" Type="http://schemas.openxmlformats.org/officeDocument/2006/relationships/image" Target="../media/image86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jpeg"/><Relationship Id="rId3" Type="http://schemas.openxmlformats.org/officeDocument/2006/relationships/image" Target="../media/image89.jpeg"/><Relationship Id="rId7" Type="http://schemas.openxmlformats.org/officeDocument/2006/relationships/image" Target="../media/image93.jpeg"/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5" Type="http://schemas.openxmlformats.org/officeDocument/2006/relationships/image" Target="../media/image91.jpeg"/><Relationship Id="rId4" Type="http://schemas.openxmlformats.org/officeDocument/2006/relationships/image" Target="../media/image9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emf"/><Relationship Id="rId2" Type="http://schemas.openxmlformats.org/officeDocument/2006/relationships/image" Target="../media/image8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emf"/><Relationship Id="rId5" Type="http://schemas.openxmlformats.org/officeDocument/2006/relationships/image" Target="../media/image51.emf"/><Relationship Id="rId4" Type="http://schemas.openxmlformats.org/officeDocument/2006/relationships/image" Target="../media/image41.em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7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0.png"/><Relationship Id="rId10" Type="http://schemas.openxmlformats.org/officeDocument/2006/relationships/image" Target="../media/image15.png"/><Relationship Id="rId9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61.png"/><Relationship Id="rId3" Type="http://schemas.openxmlformats.org/officeDocument/2006/relationships/image" Target="../media/image17.png"/><Relationship Id="rId21" Type="http://schemas.openxmlformats.org/officeDocument/2006/relationships/image" Target="../media/image20.png"/><Relationship Id="rId12" Type="http://schemas.openxmlformats.org/officeDocument/2006/relationships/image" Target="../media/image450.png"/><Relationship Id="rId2" Type="http://schemas.openxmlformats.org/officeDocument/2006/relationships/image" Target="../media/image16.png"/><Relationship Id="rId16" Type="http://schemas.openxmlformats.org/officeDocument/2006/relationships/image" Target="../media/image571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15" Type="http://schemas.openxmlformats.org/officeDocument/2006/relationships/image" Target="../media/image18.png"/><Relationship Id="rId23" Type="http://schemas.openxmlformats.org/officeDocument/2006/relationships/image" Target="../media/image22.png"/><Relationship Id="rId19" Type="http://schemas.openxmlformats.org/officeDocument/2006/relationships/image" Target="../media/image62.png"/><Relationship Id="rId14" Type="http://schemas.openxmlformats.org/officeDocument/2006/relationships/image" Target="../media/image541.png"/><Relationship Id="rId22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29.emf"/><Relationship Id="rId3" Type="http://schemas.openxmlformats.org/officeDocument/2006/relationships/tags" Target="../tags/tag3.xml"/><Relationship Id="rId7" Type="http://schemas.openxmlformats.org/officeDocument/2006/relationships/image" Target="../media/image24.png"/><Relationship Id="rId12" Type="http://schemas.openxmlformats.org/officeDocument/2006/relationships/image" Target="../media/image140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27.png"/><Relationship Id="rId4" Type="http://schemas.openxmlformats.org/officeDocument/2006/relationships/tags" Target="../tags/tag4.xml"/><Relationship Id="rId9" Type="http://schemas.openxmlformats.org/officeDocument/2006/relationships/image" Target="../media/image26.png"/><Relationship Id="rId14" Type="http://schemas.openxmlformats.org/officeDocument/2006/relationships/image" Target="../media/image16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33.png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33.png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33.png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8552380" cy="1325563"/>
          </a:xfrm>
        </p:spPr>
        <p:txBody>
          <a:bodyPr>
            <a:normAutofit/>
          </a:bodyPr>
          <a:lstStyle/>
          <a:p>
            <a:r>
              <a:rPr lang="en-US" sz="4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Many-body dynamics of disordered Rydberg spin systems</a:t>
            </a:r>
            <a:endParaRPr lang="en-US" b="1" dirty="0"/>
          </a:p>
        </p:txBody>
      </p:sp>
      <p:pic>
        <p:nvPicPr>
          <p:cNvPr id="1026" name="Picture 2" descr="Image result for rydberg spins dipola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6725" y="2496142"/>
            <a:ext cx="4547682" cy="1865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838200" y="2496142"/>
            <a:ext cx="5297214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Martin </a:t>
            </a:r>
            <a:r>
              <a:rPr lang="en-US" sz="3200" dirty="0" err="1"/>
              <a:t>Gärttner</a:t>
            </a:r>
            <a:endParaRPr lang="en-US" sz="3200" dirty="0"/>
          </a:p>
          <a:p>
            <a:endParaRPr lang="en-US" sz="2400" b="1" dirty="0"/>
          </a:p>
          <a:p>
            <a:r>
              <a:rPr lang="en-US" sz="2400" dirty="0"/>
              <a:t>Project A05 (with M. </a:t>
            </a:r>
            <a:r>
              <a:rPr lang="en-US" sz="2400" dirty="0" err="1"/>
              <a:t>Weidemüller</a:t>
            </a:r>
            <a:r>
              <a:rPr lang="en-US" sz="2400" dirty="0"/>
              <a:t>)</a:t>
            </a:r>
          </a:p>
          <a:p>
            <a:endParaRPr lang="en-US" sz="2400" dirty="0"/>
          </a:p>
          <a:p>
            <a:r>
              <a:rPr lang="en-US" sz="2400" dirty="0"/>
              <a:t>Lunch Seminar, 21.06.2022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7F7D9F-3DD9-E342-B11C-9CC987B5C4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5414" y="5635133"/>
            <a:ext cx="1411639" cy="8775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C47C233-69F9-ED4E-9778-6D47C75D34C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7504" y="610983"/>
            <a:ext cx="1593806" cy="833846"/>
          </a:xfrm>
          <a:prstGeom prst="rect">
            <a:avLst/>
          </a:prstGeom>
        </p:spPr>
      </p:pic>
      <p:pic>
        <p:nvPicPr>
          <p:cNvPr id="9" name="Picture 2" descr="https://www.bwstiftung.de/fileadmin/templates/pics/layout/logo.png">
            <a:extLst>
              <a:ext uri="{FF2B5EF4-FFF2-40B4-BE49-F238E27FC236}">
                <a16:creationId xmlns:a16="http://schemas.microsoft.com/office/drawing/2014/main" id="{621F6432-B86C-4E6E-ACFE-5154BDE33B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9768" y="5559938"/>
            <a:ext cx="2045787" cy="944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6E02377-EC0B-4B5C-A01A-8E130FF5F24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6507" y="5563143"/>
            <a:ext cx="1593806" cy="102148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F82F95A-C493-477F-8B32-DE8D050B4DD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990" y="5757700"/>
            <a:ext cx="1875123" cy="662834"/>
          </a:xfrm>
          <a:prstGeom prst="rect">
            <a:avLst/>
          </a:prstGeom>
        </p:spPr>
      </p:pic>
      <p:pic>
        <p:nvPicPr>
          <p:cNvPr id="12" name="Picture 6" descr="http://www.kip.uni-heidelberg.de/design/images/all/schriftzug_kip_en.gif">
            <a:extLst>
              <a:ext uri="{FF2B5EF4-FFF2-40B4-BE49-F238E27FC236}">
                <a16:creationId xmlns:a16="http://schemas.microsoft.com/office/drawing/2014/main" id="{2F210666-2561-4E55-9361-6853EC36E4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3709" y="5757700"/>
            <a:ext cx="1785425" cy="735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77190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737CDA5D-FBCB-4E63-8614-952C3460477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3427"/>
          <a:stretch/>
        </p:blipFill>
        <p:spPr>
          <a:xfrm>
            <a:off x="1412235" y="1347234"/>
            <a:ext cx="9144000" cy="4236485"/>
          </a:xfrm>
          <a:prstGeom prst="rect">
            <a:avLst/>
          </a:prstGeom>
        </p:spPr>
      </p:pic>
      <p:sp>
        <p:nvSpPr>
          <p:cNvPr id="22" name="Rechteck 21">
            <a:extLst>
              <a:ext uri="{FF2B5EF4-FFF2-40B4-BE49-F238E27FC236}">
                <a16:creationId xmlns:a16="http://schemas.microsoft.com/office/drawing/2014/main" id="{BED89202-EC03-4563-BCE7-F87CB2F95D04}"/>
              </a:ext>
            </a:extLst>
          </p:cNvPr>
          <p:cNvSpPr/>
          <p:nvPr/>
        </p:nvSpPr>
        <p:spPr>
          <a:xfrm>
            <a:off x="8760681" y="2626562"/>
            <a:ext cx="1656184" cy="26642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C83E1FC3-231D-408C-9AA6-06FCE12E3C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5921" y="2204865"/>
            <a:ext cx="1216631" cy="885159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06CFA232-692A-4833-8251-5DA232972D8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1737" y="4941169"/>
            <a:ext cx="6120681" cy="121420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15A80427-DE1E-46D2-98DC-1AA6A14A0173}"/>
              </a:ext>
            </a:extLst>
          </p:cNvPr>
          <p:cNvGrpSpPr/>
          <p:nvPr/>
        </p:nvGrpSpPr>
        <p:grpSpPr>
          <a:xfrm>
            <a:off x="8814632" y="2647443"/>
            <a:ext cx="1439774" cy="1988840"/>
            <a:chOff x="4355976" y="1361786"/>
            <a:chExt cx="1439774" cy="1988840"/>
          </a:xfrm>
        </p:grpSpPr>
        <p:pic>
          <p:nvPicPr>
            <p:cNvPr id="13" name="Grafik 12">
              <a:extLst>
                <a:ext uri="{FF2B5EF4-FFF2-40B4-BE49-F238E27FC236}">
                  <a16:creationId xmlns:a16="http://schemas.microsoft.com/office/drawing/2014/main" id="{E0B7EBDE-2E8D-453C-B7EB-1DF495FAE22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355976" y="1361786"/>
              <a:ext cx="1389571" cy="1988840"/>
            </a:xfrm>
            <a:prstGeom prst="rect">
              <a:avLst/>
            </a:prstGeom>
          </p:spPr>
        </p:pic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E69A81B0-ADEB-4BBD-9B83-8B5A7BA09AC7}"/>
                </a:ext>
              </a:extLst>
            </p:cNvPr>
            <p:cNvSpPr/>
            <p:nvPr/>
          </p:nvSpPr>
          <p:spPr>
            <a:xfrm>
              <a:off x="5435710" y="1382804"/>
              <a:ext cx="360040" cy="699062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" name="Grafik 14" descr="\documentclass{article}&#10;\usepackage{amsmath}&#10;\usepackage{braket}&#10;&#10;\pagestyle{empty}&#10;\begin{document}&#10;&#10;&#10;\begin{equation*}&#10;\ket{48P}&#10;\end{equation*}&#10;&#10;\end{document}" title="IguanaTex Bitmap Display">
              <a:extLst>
                <a:ext uri="{FF2B5EF4-FFF2-40B4-BE49-F238E27FC236}">
                  <a16:creationId xmlns:a16="http://schemas.microsoft.com/office/drawing/2014/main" id="{C920FA80-2889-4757-B803-A3C738CFBF40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73215" y="1478881"/>
              <a:ext cx="310897" cy="140750"/>
            </a:xfrm>
            <a:prstGeom prst="rect">
              <a:avLst/>
            </a:prstGeom>
          </p:spPr>
        </p:pic>
        <p:pic>
          <p:nvPicPr>
            <p:cNvPr id="16" name="Grafik 15" descr="\documentclass{article}&#10;\usepackage{amsmath}&#10;\usepackage{braket}&#10;&#10;\pagestyle{empty}&#10;\begin{document}&#10;&#10;&#10;\begin{equation*}&#10;\ket{48S}&#10;\end{equation*}&#10;&#10;\end{document}" title="IguanaTex Bitmap Display">
              <a:extLst>
                <a:ext uri="{FF2B5EF4-FFF2-40B4-BE49-F238E27FC236}">
                  <a16:creationId xmlns:a16="http://schemas.microsoft.com/office/drawing/2014/main" id="{E89BF311-93C3-4FE3-AE28-2AC3B630C78B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73214" y="1899182"/>
              <a:ext cx="295731" cy="140750"/>
            </a:xfrm>
            <a:prstGeom prst="rect">
              <a:avLst/>
            </a:prstGeom>
          </p:spPr>
        </p:pic>
      </p:grpSp>
      <p:sp>
        <p:nvSpPr>
          <p:cNvPr id="19" name="Text Box 4">
            <a:extLst>
              <a:ext uri="{FF2B5EF4-FFF2-40B4-BE49-F238E27FC236}">
                <a16:creationId xmlns:a16="http://schemas.microsoft.com/office/drawing/2014/main" id="{DF268870-2FD6-4255-A387-6C675BC040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19536" y="1101704"/>
            <a:ext cx="3399840" cy="9101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61002" rIns="90000" bIns="45000"/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>
              <a:spcBef>
                <a:spcPts val="522"/>
              </a:spcBef>
            </a:pPr>
            <a:r>
              <a:rPr lang="en-US" altLang="en-US" b="1" dirty="0"/>
              <a:t>Magnetization measurement:</a:t>
            </a:r>
          </a:p>
          <a:p>
            <a:pPr>
              <a:spcBef>
                <a:spcPts val="522"/>
              </a:spcBef>
            </a:pPr>
            <a:r>
              <a:rPr lang="en-US" altLang="en-US" dirty="0"/>
              <a:t>Selective field ionization</a:t>
            </a:r>
          </a:p>
          <a:p>
            <a:pPr>
              <a:spcBef>
                <a:spcPts val="522"/>
              </a:spcBef>
            </a:pPr>
            <a:endParaRPr lang="en-US" altLang="en-US" dirty="0"/>
          </a:p>
        </p:txBody>
      </p:sp>
      <p:sp>
        <p:nvSpPr>
          <p:cNvPr id="17" name="Titel 1">
            <a:extLst>
              <a:ext uri="{FF2B5EF4-FFF2-40B4-BE49-F238E27FC236}">
                <a16:creationId xmlns:a16="http://schemas.microsoft.com/office/drawing/2014/main" id="{D671A3E7-A157-4581-9699-906F44659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07485"/>
            <a:ext cx="10515600" cy="1325563"/>
          </a:xfrm>
        </p:spPr>
        <p:txBody>
          <a:bodyPr/>
          <a:lstStyle/>
          <a:p>
            <a:r>
              <a:rPr lang="en-US" dirty="0"/>
              <a:t>Typical experimental sequence</a:t>
            </a:r>
          </a:p>
        </p:txBody>
      </p:sp>
    </p:spTree>
    <p:extLst>
      <p:ext uri="{BB962C8B-B14F-4D97-AF65-F5344CB8AC3E}">
        <p14:creationId xmlns:p14="http://schemas.microsoft.com/office/powerpoint/2010/main" val="37809751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623ECAA-378C-4E61-8CEB-5DE5C7FE2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Magnetization decay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E7058E00-50BF-45F6-9A59-4A824C07FE93}"/>
              </a:ext>
            </a:extLst>
          </p:cNvPr>
          <p:cNvSpPr/>
          <p:nvPr/>
        </p:nvSpPr>
        <p:spPr>
          <a:xfrm>
            <a:off x="3445158" y="1916828"/>
            <a:ext cx="5040560" cy="12961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CCB131A-CF33-4F1E-A094-9B440FEA43AB}"/>
              </a:ext>
            </a:extLst>
          </p:cNvPr>
          <p:cNvSpPr/>
          <p:nvPr/>
        </p:nvSpPr>
        <p:spPr>
          <a:xfrm>
            <a:off x="3034169" y="1565015"/>
            <a:ext cx="5040560" cy="12961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Grafik 27" descr="\documentclass{article}&#10;\usepackage{amsmath}&#10;\usepackage{braket}&#10;\pagestyle{empty}&#10;\begin{document}&#10;&#10;\begin{equation*}&#10;M_{\beta}(t) = e^{-\left(\frac{t}{\tau}\right)^{\beta}}&#10;\end{equation*}&#10;&#10;\end{document}" title="IguanaTex Bitmap Display">
            <a:extLst>
              <a:ext uri="{FF2B5EF4-FFF2-40B4-BE49-F238E27FC236}">
                <a16:creationId xmlns:a16="http://schemas.microsoft.com/office/drawing/2014/main" id="{199DFC3F-7D09-4492-82FE-0C53B79FA39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9503" y="3381433"/>
            <a:ext cx="1965862" cy="434156"/>
          </a:xfrm>
          <a:prstGeom prst="rect">
            <a:avLst/>
          </a:prstGeom>
        </p:spPr>
      </p:pic>
      <p:sp>
        <p:nvSpPr>
          <p:cNvPr id="13" name="Textfeld 633">
            <a:extLst>
              <a:ext uri="{FF2B5EF4-FFF2-40B4-BE49-F238E27FC236}">
                <a16:creationId xmlns:a16="http://schemas.microsoft.com/office/drawing/2014/main" id="{B1A3B853-DB0F-4EA8-8295-49A3B6E34659}"/>
              </a:ext>
            </a:extLst>
          </p:cNvPr>
          <p:cNvSpPr txBox="1"/>
          <p:nvPr/>
        </p:nvSpPr>
        <p:spPr>
          <a:xfrm>
            <a:off x="7667987" y="1916828"/>
            <a:ext cx="4329367" cy="455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Observation:</a:t>
            </a: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Stretched exponential</a:t>
            </a: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Aft>
                <a:spcPts val="600"/>
              </a:spcAft>
            </a:pPr>
            <a:endParaRPr lang="en-US" dirty="0">
              <a:cs typeface="Calibri" panose="020F0502020204030204" pitchFamily="34" charset="0"/>
            </a:endParaRPr>
          </a:p>
          <a:p>
            <a:pPr>
              <a:spcAft>
                <a:spcPts val="600"/>
              </a:spcAft>
            </a:pPr>
            <a:r>
              <a:rPr lang="en-US" dirty="0">
                <a:cs typeface="Calibri" panose="020F0502020204030204" pitchFamily="34" charset="0"/>
              </a:rPr>
              <a:t>References:</a:t>
            </a:r>
          </a:p>
          <a:p>
            <a:pPr>
              <a:spcAft>
                <a:spcPts val="600"/>
              </a:spcAft>
            </a:pPr>
            <a:r>
              <a:rPr lang="en-GB" dirty="0">
                <a:solidFill>
                  <a:prstClr val="black"/>
                </a:solidFill>
              </a:rPr>
              <a:t>A. </a:t>
            </a:r>
            <a:r>
              <a:rPr lang="en-GB" dirty="0" err="1">
                <a:solidFill>
                  <a:prstClr val="black"/>
                </a:solidFill>
              </a:rPr>
              <a:t>Signoles</a:t>
            </a:r>
            <a:r>
              <a:rPr lang="en-GB" dirty="0">
                <a:solidFill>
                  <a:prstClr val="black"/>
                </a:solidFill>
              </a:rPr>
              <a:t>, T. Franz </a:t>
            </a:r>
            <a:r>
              <a:rPr lang="en-GB" i="1" dirty="0">
                <a:solidFill>
                  <a:prstClr val="black"/>
                </a:solidFill>
              </a:rPr>
              <a:t>et al</a:t>
            </a:r>
            <a:r>
              <a:rPr lang="en-GB" dirty="0">
                <a:solidFill>
                  <a:prstClr val="black"/>
                </a:solidFill>
              </a:rPr>
              <a:t>., PRX </a:t>
            </a:r>
            <a:r>
              <a:rPr lang="en-GB" b="1" dirty="0">
                <a:solidFill>
                  <a:prstClr val="black"/>
                </a:solidFill>
              </a:rPr>
              <a:t>11</a:t>
            </a:r>
            <a:r>
              <a:rPr lang="en-GB" dirty="0">
                <a:solidFill>
                  <a:prstClr val="black"/>
                </a:solidFill>
              </a:rPr>
              <a:t>, 011011 (2021)</a:t>
            </a:r>
            <a:endParaRPr lang="en-US" dirty="0">
              <a:cs typeface="Calibri" panose="020F0502020204030204" pitchFamily="34" charset="0"/>
            </a:endParaRPr>
          </a:p>
          <a:p>
            <a:pPr>
              <a:spcAft>
                <a:spcPts val="600"/>
              </a:spcAft>
            </a:pPr>
            <a:r>
              <a:rPr lang="de-DE" dirty="0">
                <a:cs typeface="Arial" panose="020B0604020202020204" pitchFamily="34" charset="0"/>
              </a:rPr>
              <a:t>P. </a:t>
            </a:r>
            <a:r>
              <a:rPr lang="de-DE" dirty="0" err="1">
                <a:cs typeface="Arial" panose="020B0604020202020204" pitchFamily="34" charset="0"/>
              </a:rPr>
              <a:t>Schultzen</a:t>
            </a:r>
            <a:r>
              <a:rPr lang="de-DE" dirty="0">
                <a:cs typeface="Arial" panose="020B0604020202020204" pitchFamily="34" charset="0"/>
              </a:rPr>
              <a:t> et al., </a:t>
            </a:r>
            <a:r>
              <a:rPr lang="de-DE" b="0" i="0" dirty="0">
                <a:effectLst/>
              </a:rPr>
              <a:t>PRB 105, L020201 (2022)</a:t>
            </a:r>
            <a:endParaRPr lang="en-US" dirty="0">
              <a:cs typeface="Arial" panose="020B0604020202020204" pitchFamily="34" charset="0"/>
            </a:endParaRPr>
          </a:p>
          <a:p>
            <a:pPr>
              <a:spcAft>
                <a:spcPts val="600"/>
              </a:spcAft>
            </a:pPr>
            <a:r>
              <a:rPr lang="de-DE" dirty="0">
                <a:cs typeface="Arial" panose="020B0604020202020204" pitchFamily="34" charset="0"/>
              </a:rPr>
              <a:t>P. </a:t>
            </a:r>
            <a:r>
              <a:rPr lang="de-DE" dirty="0" err="1">
                <a:cs typeface="Arial" panose="020B0604020202020204" pitchFamily="34" charset="0"/>
              </a:rPr>
              <a:t>Schultzen</a:t>
            </a:r>
            <a:r>
              <a:rPr lang="de-DE" dirty="0">
                <a:cs typeface="Arial" panose="020B0604020202020204" pitchFamily="34" charset="0"/>
              </a:rPr>
              <a:t> et al., </a:t>
            </a:r>
            <a:r>
              <a:rPr lang="en-US" dirty="0"/>
              <a:t>Phys. Rev. B 105, L100201 (2022)</a:t>
            </a:r>
            <a:endParaRPr lang="en-US" dirty="0">
              <a:cs typeface="Calibri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CA08CD5-9F00-EFFF-D320-85655AE84B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8496" y="1839797"/>
            <a:ext cx="6798502" cy="4585036"/>
          </a:xfrm>
          <a:prstGeom prst="rect">
            <a:avLst/>
          </a:prstGeom>
        </p:spPr>
      </p:pic>
      <p:pic>
        <p:nvPicPr>
          <p:cNvPr id="31" name="Grafik 5">
            <a:extLst>
              <a:ext uri="{FF2B5EF4-FFF2-40B4-BE49-F238E27FC236}">
                <a16:creationId xmlns:a16="http://schemas.microsoft.com/office/drawing/2014/main" id="{706AD622-FA55-010B-4DE7-175A8DDA4091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621" y="365125"/>
            <a:ext cx="3261191" cy="390998"/>
          </a:xfrm>
          <a:prstGeom prst="rect">
            <a:avLst/>
          </a:prstGeom>
        </p:spPr>
      </p:pic>
      <p:pic>
        <p:nvPicPr>
          <p:cNvPr id="32" name="Grafik 9">
            <a:extLst>
              <a:ext uri="{FF2B5EF4-FFF2-40B4-BE49-F238E27FC236}">
                <a16:creationId xmlns:a16="http://schemas.microsoft.com/office/drawing/2014/main" id="{29D3BB2C-2E73-CB67-E20B-47B81FFA8BFF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6438" y="990290"/>
            <a:ext cx="906424" cy="59393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2C30FE5-1DED-BF8E-AB59-A74B57449FD6}"/>
                  </a:ext>
                </a:extLst>
              </p:cNvPr>
              <p:cNvSpPr txBox="1"/>
              <p:nvPr/>
            </p:nvSpPr>
            <p:spPr>
              <a:xfrm>
                <a:off x="10494229" y="1002085"/>
                <a:ext cx="1049583" cy="6034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p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∥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p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⊥</m:t>
                              </m:r>
                            </m:sup>
                          </m:sSup>
                        </m:den>
                      </m:f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−0.7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B2C30FE5-1DED-BF8E-AB59-A74B57449F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94229" y="1002085"/>
                <a:ext cx="1049583" cy="60343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027280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1721" y="29298"/>
            <a:ext cx="10515600" cy="1325563"/>
          </a:xfrm>
        </p:spPr>
        <p:txBody>
          <a:bodyPr/>
          <a:lstStyle/>
          <a:p>
            <a:r>
              <a:rPr lang="en-US" dirty="0"/>
              <a:t>“Universal” stretched exponential relaxation</a:t>
            </a:r>
          </a:p>
        </p:txBody>
      </p:sp>
      <p:sp>
        <p:nvSpPr>
          <p:cNvPr id="7" name="Textfeld 633"/>
          <p:cNvSpPr txBox="1"/>
          <p:nvPr/>
        </p:nvSpPr>
        <p:spPr>
          <a:xfrm>
            <a:off x="723988" y="4634633"/>
            <a:ext cx="350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Stretched exponential fit:</a:t>
            </a:r>
            <a:endParaRPr lang="en-GB" sz="24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2" name="Grafik 6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378" y="5179173"/>
            <a:ext cx="2859347" cy="417841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723987" y="5701928"/>
            <a:ext cx="426569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2400" dirty="0" err="1">
                <a:cs typeface="Calibri" panose="020F0502020204030204" pitchFamily="34" charset="0"/>
              </a:rPr>
              <a:t>fitted</a:t>
            </a:r>
            <a:r>
              <a:rPr lang="de-DE" sz="2400" dirty="0">
                <a:cs typeface="Calibri" panose="020F0502020204030204" pitchFamily="34" charset="0"/>
              </a:rPr>
              <a:t> stretch power:</a:t>
            </a:r>
            <a:r>
              <a:rPr lang="de-DE" sz="2400" dirty="0">
                <a:latin typeface="Symbol" panose="05050102010706020507" pitchFamily="18" charset="2"/>
                <a:cs typeface="Calibri" panose="020F0502020204030204" pitchFamily="34" charset="0"/>
              </a:rPr>
              <a:t> b</a:t>
            </a:r>
            <a:r>
              <a:rPr lang="de-DE" sz="2400" dirty="0">
                <a:latin typeface="Calibri" panose="020F0502020204030204" pitchFamily="34" charset="0"/>
                <a:cs typeface="Calibri" panose="020F0502020204030204" pitchFamily="34" charset="0"/>
              </a:rPr>
              <a:t>= 0.32(2)</a:t>
            </a:r>
          </a:p>
        </p:txBody>
      </p:sp>
      <p:sp>
        <p:nvSpPr>
          <p:cNvPr id="16" name="Textfeld 633"/>
          <p:cNvSpPr txBox="1"/>
          <p:nvPr/>
        </p:nvSpPr>
        <p:spPr>
          <a:xfrm>
            <a:off x="723987" y="6224429"/>
            <a:ext cx="40861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Analogy to classical spin glasses</a:t>
            </a:r>
            <a:endParaRPr lang="en-GB" sz="24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Textfeld 633"/>
          <p:cNvSpPr txBox="1"/>
          <p:nvPr/>
        </p:nvSpPr>
        <p:spPr>
          <a:xfrm>
            <a:off x="5676987" y="1396137"/>
            <a:ext cx="42683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Truncated Wigner simulations:</a:t>
            </a:r>
            <a:endParaRPr lang="en-GB" sz="24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Textfeld 633"/>
          <p:cNvSpPr txBox="1"/>
          <p:nvPr/>
        </p:nvSpPr>
        <p:spPr>
          <a:xfrm>
            <a:off x="5357322" y="4774079"/>
            <a:ext cx="64247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Exponent </a:t>
            </a:r>
            <a:r>
              <a:rPr lang="de-DE" sz="2400" dirty="0">
                <a:latin typeface="Symbol" panose="05050102010706020507" pitchFamily="18" charset="2"/>
                <a:cs typeface="Calibri" panose="020F0502020204030204" pitchFamily="34" charset="0"/>
              </a:rPr>
              <a:t>b</a:t>
            </a:r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constant below a certain </a:t>
            </a:r>
          </a:p>
          <a:p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disorder strength (“universal” regime).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1CF9A7-7AC9-4D1E-860D-0E9E63007D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331" y="1660808"/>
            <a:ext cx="3958542" cy="2801073"/>
          </a:xfrm>
          <a:prstGeom prst="rect">
            <a:avLst/>
          </a:prstGeom>
        </p:spPr>
      </p:pic>
      <p:sp>
        <p:nvSpPr>
          <p:cNvPr id="26" name="Textfeld 633">
            <a:extLst>
              <a:ext uri="{FF2B5EF4-FFF2-40B4-BE49-F238E27FC236}">
                <a16:creationId xmlns:a16="http://schemas.microsoft.com/office/drawing/2014/main" id="{B940D310-5DA5-400E-854B-DB1326F9EFDD}"/>
              </a:ext>
            </a:extLst>
          </p:cNvPr>
          <p:cNvSpPr txBox="1"/>
          <p:nvPr/>
        </p:nvSpPr>
        <p:spPr>
          <a:xfrm>
            <a:off x="988007" y="1196010"/>
            <a:ext cx="350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Different densities</a:t>
            </a:r>
            <a:endParaRPr lang="en-GB" sz="24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6DD1F18-3EDF-43AC-A54C-30BB0B6AE847}"/>
              </a:ext>
            </a:extLst>
          </p:cNvPr>
          <p:cNvSpPr/>
          <p:nvPr/>
        </p:nvSpPr>
        <p:spPr>
          <a:xfrm>
            <a:off x="446736" y="1459775"/>
            <a:ext cx="353364" cy="33092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096FB55-7202-47E7-A25B-40DC8648DF6D}"/>
              </a:ext>
            </a:extLst>
          </p:cNvPr>
          <p:cNvGrpSpPr/>
          <p:nvPr/>
        </p:nvGrpSpPr>
        <p:grpSpPr>
          <a:xfrm>
            <a:off x="5318901" y="1929736"/>
            <a:ext cx="3624644" cy="2844343"/>
            <a:chOff x="5500305" y="1955752"/>
            <a:chExt cx="3624644" cy="284434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8036C5A-C54F-4231-9EBA-77FDAD66BD5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92500" y="2064314"/>
              <a:ext cx="3532449" cy="2553578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A2D2D49-5D7D-4E3F-B15A-36C63E4172FA}"/>
                </a:ext>
              </a:extLst>
            </p:cNvPr>
            <p:cNvSpPr/>
            <p:nvPr/>
          </p:nvSpPr>
          <p:spPr>
            <a:xfrm>
              <a:off x="5596157" y="1955752"/>
              <a:ext cx="353364" cy="330925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60AFA04F-B734-4E77-B922-E7CB16A0AECE}"/>
                </a:ext>
              </a:extLst>
            </p:cNvPr>
            <p:cNvSpPr/>
            <p:nvPr/>
          </p:nvSpPr>
          <p:spPr>
            <a:xfrm>
              <a:off x="5500305" y="4469170"/>
              <a:ext cx="353364" cy="330925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D0ED307-33E7-47FC-A33C-699244B90359}"/>
              </a:ext>
            </a:extLst>
          </p:cNvPr>
          <p:cNvGrpSpPr/>
          <p:nvPr/>
        </p:nvGrpSpPr>
        <p:grpSpPr>
          <a:xfrm>
            <a:off x="8943545" y="2419350"/>
            <a:ext cx="2921549" cy="2148552"/>
            <a:chOff x="9297307" y="2251231"/>
            <a:chExt cx="2320362" cy="1637456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293F112-3809-486B-B059-28DD7911589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325882" y="2251231"/>
              <a:ext cx="2291787" cy="1608881"/>
            </a:xfrm>
            <a:prstGeom prst="rect">
              <a:avLst/>
            </a:prstGeom>
          </p:spPr>
        </p:pic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6F492629-5B95-4449-ADF8-7765EDF139AE}"/>
                </a:ext>
              </a:extLst>
            </p:cNvPr>
            <p:cNvSpPr/>
            <p:nvPr/>
          </p:nvSpPr>
          <p:spPr>
            <a:xfrm>
              <a:off x="9400236" y="3576812"/>
              <a:ext cx="924864" cy="311875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62F5E18B-5B19-4AA8-B091-689AC5A89D70}"/>
                </a:ext>
              </a:extLst>
            </p:cNvPr>
            <p:cNvSpPr/>
            <p:nvPr/>
          </p:nvSpPr>
          <p:spPr>
            <a:xfrm>
              <a:off x="9297307" y="3224038"/>
              <a:ext cx="256268" cy="461665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6DA8075C-5D59-4ABE-B241-9324994BDE5F}"/>
                </a:ext>
              </a:extLst>
            </p:cNvPr>
            <p:cNvSpPr/>
            <p:nvPr/>
          </p:nvSpPr>
          <p:spPr>
            <a:xfrm>
              <a:off x="9563100" y="3420874"/>
              <a:ext cx="256268" cy="311875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4BAD6086-9019-E528-EACA-A86D1091C813}"/>
              </a:ext>
            </a:extLst>
          </p:cNvPr>
          <p:cNvSpPr txBox="1"/>
          <p:nvPr/>
        </p:nvSpPr>
        <p:spPr>
          <a:xfrm>
            <a:off x="6809197" y="5898012"/>
            <a:ext cx="3660169" cy="46166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How universal is this really?</a:t>
            </a:r>
            <a:endParaRPr lang="en-GB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4921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B77C7-81C2-4109-AF89-72E438E724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58825"/>
          </a:xfrm>
        </p:spPr>
        <p:txBody>
          <a:bodyPr/>
          <a:lstStyle/>
          <a:p>
            <a:r>
              <a:rPr lang="en-US" dirty="0" err="1"/>
              <a:t>Ising</a:t>
            </a:r>
            <a:r>
              <a:rPr lang="en-US" dirty="0"/>
              <a:t> model: Analytical solutions</a:t>
            </a:r>
            <a:endParaRPr lang="en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5DD50D-F91D-4D01-9792-6AEE5FD7B5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878" y="1552575"/>
            <a:ext cx="2323584" cy="6331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EA3FA83-8CB3-4521-98FA-C68F0F2359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4691" y="1628775"/>
            <a:ext cx="2111309" cy="35628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F54D7DA-1399-4FEC-B542-A03338D70A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68437" y="744537"/>
            <a:ext cx="1648685" cy="1586860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2C7B6D0-7EFF-492F-89FD-7A4611FFCEAD}"/>
              </a:ext>
            </a:extLst>
          </p:cNvPr>
          <p:cNvSpPr txBox="1">
            <a:spLocks/>
          </p:cNvSpPr>
          <p:nvPr/>
        </p:nvSpPr>
        <p:spPr>
          <a:xfrm>
            <a:off x="930577" y="2489883"/>
            <a:ext cx="5460697" cy="5022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 err="1">
                <a:solidFill>
                  <a:srgbClr val="000000"/>
                </a:solidFill>
                <a:cs typeface="Arial" panose="020B0604020202020204" pitchFamily="34" charset="0"/>
              </a:rPr>
              <a:t>Emch-Radin</a:t>
            </a:r>
            <a:r>
              <a:rPr lang="en-US" sz="2000" dirty="0">
                <a:solidFill>
                  <a:srgbClr val="000000"/>
                </a:solidFill>
                <a:cs typeface="Arial" panose="020B0604020202020204" pitchFamily="34" charset="0"/>
              </a:rPr>
              <a:t> solutions :</a:t>
            </a:r>
            <a:endParaRPr lang="en-US" sz="2000" dirty="0">
              <a:cs typeface="Arial" panose="020B0604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406B46F-18E3-4A63-9CA3-D31D8BFF5D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8342" y="1628774"/>
            <a:ext cx="1648685" cy="35628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7E99A02-C7AF-4ACA-ABF1-991C58179331}"/>
              </a:ext>
            </a:extLst>
          </p:cNvPr>
          <p:cNvSpPr txBox="1"/>
          <p:nvPr/>
        </p:nvSpPr>
        <p:spPr>
          <a:xfrm>
            <a:off x="7705725" y="2705247"/>
            <a:ext cx="40195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b="0" i="0" u="none" strike="noStrike" baseline="0" dirty="0">
                <a:latin typeface="CMR9"/>
              </a:rPr>
              <a:t>G. G. </a:t>
            </a:r>
            <a:r>
              <a:rPr lang="en-US" sz="1800" b="0" i="0" u="none" strike="noStrike" baseline="0" dirty="0" err="1">
                <a:latin typeface="CMR9"/>
              </a:rPr>
              <a:t>Emch</a:t>
            </a:r>
            <a:r>
              <a:rPr lang="en-US" sz="1800" b="0" i="0" u="none" strike="noStrike" baseline="0" dirty="0">
                <a:latin typeface="CMR9"/>
              </a:rPr>
              <a:t>, J. Math. Phys. </a:t>
            </a:r>
            <a:r>
              <a:rPr lang="en-US" sz="1800" b="0" i="0" u="none" strike="noStrike" baseline="0" dirty="0">
                <a:latin typeface="CMBX9"/>
              </a:rPr>
              <a:t>7</a:t>
            </a:r>
            <a:r>
              <a:rPr lang="en-US" sz="1800" b="0" i="0" u="none" strike="noStrike" baseline="0" dirty="0">
                <a:latin typeface="CMR9"/>
              </a:rPr>
              <a:t>, 1198 </a:t>
            </a:r>
            <a:r>
              <a:rPr lang="en-DE" sz="1800" b="0" i="0" u="none" strike="noStrike" baseline="0" dirty="0">
                <a:latin typeface="CMR9"/>
              </a:rPr>
              <a:t>(1966)</a:t>
            </a:r>
          </a:p>
          <a:p>
            <a:pPr algn="l"/>
            <a:r>
              <a:rPr lang="en-US" sz="1800" b="0" i="0" u="none" strike="noStrike" baseline="0" dirty="0">
                <a:latin typeface="CMR9"/>
              </a:rPr>
              <a:t>C. </a:t>
            </a:r>
            <a:r>
              <a:rPr lang="en-US" sz="1800" b="0" i="0" u="none" strike="noStrike" baseline="0" dirty="0" err="1">
                <a:latin typeface="CMR9"/>
              </a:rPr>
              <a:t>Radin</a:t>
            </a:r>
            <a:r>
              <a:rPr lang="en-US" sz="1800" b="0" i="0" u="none" strike="noStrike" baseline="0" dirty="0">
                <a:latin typeface="CMR9"/>
              </a:rPr>
              <a:t>, J. Math. Phys. </a:t>
            </a:r>
            <a:r>
              <a:rPr lang="en-US" sz="1800" b="0" i="0" u="none" strike="noStrike" baseline="0" dirty="0">
                <a:latin typeface="CMBX9"/>
              </a:rPr>
              <a:t>11</a:t>
            </a:r>
            <a:r>
              <a:rPr lang="en-US" sz="1800" b="0" i="0" u="none" strike="noStrike" baseline="0" dirty="0">
                <a:latin typeface="CMR9"/>
              </a:rPr>
              <a:t>, 2945 </a:t>
            </a:r>
            <a:r>
              <a:rPr lang="en-DE" sz="1800" b="0" i="0" u="none" strike="noStrike" baseline="0" dirty="0">
                <a:latin typeface="CMR9"/>
              </a:rPr>
              <a:t>(1970)</a:t>
            </a:r>
            <a:endParaRPr lang="en-DE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7FC8745-8D10-480B-9C93-CCE580FADA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1987" y="2992176"/>
            <a:ext cx="4583575" cy="71763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8EB77C1-33F9-46AC-8B3A-C0E822D5CA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78630" y="4163840"/>
            <a:ext cx="4839193" cy="646331"/>
          </a:xfrm>
          <a:prstGeom prst="rect">
            <a:avLst/>
          </a:prstGeom>
        </p:spPr>
      </p:pic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32256D6A-4E76-4D23-A13A-10B86F43F25C}"/>
              </a:ext>
            </a:extLst>
          </p:cNvPr>
          <p:cNvSpPr txBox="1">
            <a:spLocks/>
          </p:cNvSpPr>
          <p:nvPr/>
        </p:nvSpPr>
        <p:spPr>
          <a:xfrm>
            <a:off x="6855569" y="3661547"/>
            <a:ext cx="3824030" cy="5022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rgbClr val="000000"/>
                </a:solidFill>
                <a:cs typeface="Arial" panose="020B0604020202020204" pitchFamily="34" charset="0"/>
              </a:rPr>
              <a:t>Evaluate ensemble average:</a:t>
            </a:r>
            <a:endParaRPr lang="en-US" sz="2000" dirty="0">
              <a:cs typeface="Arial" panose="020B0604020202020204" pitchFamily="34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263F4DCC-75D8-4494-A26E-623782559DF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42087" y="4917115"/>
            <a:ext cx="4075736" cy="546149"/>
          </a:xfrm>
          <a:prstGeom prst="rect">
            <a:avLst/>
          </a:prstGeom>
        </p:spPr>
      </p:pic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265961F9-2813-418A-A7D7-F6601484B836}"/>
              </a:ext>
            </a:extLst>
          </p:cNvPr>
          <p:cNvSpPr txBox="1">
            <a:spLocks/>
          </p:cNvSpPr>
          <p:nvPr/>
        </p:nvSpPr>
        <p:spPr>
          <a:xfrm>
            <a:off x="6863021" y="5632982"/>
            <a:ext cx="4579451" cy="113929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rgbClr val="000000"/>
                </a:solidFill>
                <a:cs typeface="Arial" panose="020B0604020202020204" pitchFamily="34" charset="0"/>
              </a:rPr>
              <a:t>Assumptions: small blockade, large N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en-US" sz="2000" dirty="0">
                <a:solidFill>
                  <a:srgbClr val="000000"/>
                </a:solidFill>
                <a:cs typeface="Arial" panose="020B0604020202020204" pitchFamily="34" charset="0"/>
                <a:sym typeface="Wingdings" panose="05000000000000000000" pitchFamily="2" charset="2"/>
              </a:rPr>
              <a:t> I</a:t>
            </a:r>
            <a:r>
              <a:rPr lang="en-US" sz="2000" dirty="0">
                <a:cs typeface="Arial" panose="020B0604020202020204" pitchFamily="34" charset="0"/>
              </a:rPr>
              <a:t>ntegral factorizes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cs typeface="Calibri"/>
                <a:sym typeface="Wingdings" panose="05000000000000000000" pitchFamily="2" charset="2"/>
              </a:rPr>
              <a:t> </a:t>
            </a:r>
            <a:r>
              <a:rPr lang="en-US" sz="2000" b="1" dirty="0">
                <a:solidFill>
                  <a:srgbClr val="000000"/>
                </a:solidFill>
                <a:cs typeface="Arial" panose="020B0604020202020204" pitchFamily="34" charset="0"/>
                <a:sym typeface="Wingdings" panose="05000000000000000000" pitchFamily="2" charset="2"/>
              </a:rPr>
              <a:t>Stretched exponential</a:t>
            </a:r>
            <a:endParaRPr lang="en-US" sz="2000" b="1" dirty="0">
              <a:solidFill>
                <a:srgbClr val="000000"/>
              </a:solidFill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à"/>
            </a:pPr>
            <a:endParaRPr lang="en-US" sz="2000" dirty="0">
              <a:cs typeface="Arial" panose="020B0604020202020204" pitchFamily="34" charset="0"/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0319357-FBB4-47F8-AB9A-1FD5ED2C881C}"/>
              </a:ext>
            </a:extLst>
          </p:cNvPr>
          <p:cNvGrpSpPr/>
          <p:nvPr/>
        </p:nvGrpSpPr>
        <p:grpSpPr>
          <a:xfrm>
            <a:off x="544515" y="3933584"/>
            <a:ext cx="5551485" cy="2924416"/>
            <a:chOff x="1000125" y="3829050"/>
            <a:chExt cx="5551485" cy="292441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F8CB7655-75A2-44B8-B056-1956ABF8D7A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104539" y="3990975"/>
              <a:ext cx="5447071" cy="2638425"/>
            </a:xfrm>
            <a:prstGeom prst="rect">
              <a:avLst/>
            </a:prstGeom>
          </p:spPr>
        </p:pic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E84BADF-E098-4C70-B052-3B856BFE0D0A}"/>
                </a:ext>
              </a:extLst>
            </p:cNvPr>
            <p:cNvSpPr/>
            <p:nvPr/>
          </p:nvSpPr>
          <p:spPr>
            <a:xfrm>
              <a:off x="1000125" y="3829050"/>
              <a:ext cx="241862" cy="383049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70E6D442-5F78-4135-855E-68A4EA7CF9DC}"/>
                </a:ext>
              </a:extLst>
            </p:cNvPr>
            <p:cNvSpPr/>
            <p:nvPr/>
          </p:nvSpPr>
          <p:spPr>
            <a:xfrm>
              <a:off x="1031594" y="6370417"/>
              <a:ext cx="241862" cy="383049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B7D5C6F4-FAD6-462A-9082-2A435CAD6CEA}"/>
              </a:ext>
            </a:extLst>
          </p:cNvPr>
          <p:cNvSpPr txBox="1">
            <a:spLocks/>
          </p:cNvSpPr>
          <p:nvPr/>
        </p:nvSpPr>
        <p:spPr>
          <a:xfrm>
            <a:off x="1331691" y="3844362"/>
            <a:ext cx="4583575" cy="5022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rgbClr val="000000"/>
                </a:solidFill>
                <a:cs typeface="Arial" panose="020B0604020202020204" pitchFamily="34" charset="0"/>
              </a:rPr>
              <a:t>3D, </a:t>
            </a:r>
            <a:r>
              <a:rPr lang="el-GR" sz="2000" dirty="0">
                <a:solidFill>
                  <a:srgbClr val="000000"/>
                </a:solidFill>
                <a:cs typeface="Arial" panose="020B0604020202020204" pitchFamily="34" charset="0"/>
              </a:rPr>
              <a:t>α</a:t>
            </a:r>
            <a:r>
              <a:rPr lang="en-US" sz="2000" dirty="0">
                <a:solidFill>
                  <a:srgbClr val="000000"/>
                </a:solidFill>
                <a:cs typeface="Arial" panose="020B0604020202020204" pitchFamily="34" charset="0"/>
              </a:rPr>
              <a:t>=6, N=1300, small blockade </a:t>
            </a:r>
            <a:endParaRPr lang="en-US" sz="2000" dirty="0">
              <a:cs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6DA657D-A85D-533D-AEA9-6BEADD1ED412}"/>
              </a:ext>
            </a:extLst>
          </p:cNvPr>
          <p:cNvSpPr txBox="1"/>
          <p:nvPr/>
        </p:nvSpPr>
        <p:spPr>
          <a:xfrm>
            <a:off x="9180629" y="124059"/>
            <a:ext cx="32097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b="0" i="0" dirty="0">
                <a:effectLst/>
                <a:latin typeface="Arial" panose="020B0604020202020204" pitchFamily="34" charset="0"/>
              </a:rPr>
              <a:t>PRB 105, L020201 (2022)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011440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4" grpId="0"/>
      <p:bldP spid="21" grpId="0"/>
      <p:bldP spid="24" grpId="0"/>
      <p:bldP spid="1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B77C7-81C2-4109-AF89-72E438E724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58825"/>
          </a:xfrm>
        </p:spPr>
        <p:txBody>
          <a:bodyPr/>
          <a:lstStyle/>
          <a:p>
            <a:r>
              <a:rPr lang="en-US" dirty="0" err="1"/>
              <a:t>Ising</a:t>
            </a:r>
            <a:r>
              <a:rPr lang="en-US" dirty="0"/>
              <a:t> model: Purity decay</a:t>
            </a:r>
            <a:endParaRPr lang="en-DE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2C7B6D0-7EFF-492F-89FD-7A4611FFCEAD}"/>
              </a:ext>
            </a:extLst>
          </p:cNvPr>
          <p:cNvSpPr txBox="1">
            <a:spLocks/>
          </p:cNvSpPr>
          <p:nvPr/>
        </p:nvSpPr>
        <p:spPr>
          <a:xfrm>
            <a:off x="635303" y="1311880"/>
            <a:ext cx="5460697" cy="5022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 err="1">
                <a:solidFill>
                  <a:srgbClr val="000000"/>
                </a:solidFill>
                <a:cs typeface="Arial" panose="020B0604020202020204" pitchFamily="34" charset="0"/>
              </a:rPr>
              <a:t>Emch-Radin</a:t>
            </a:r>
            <a:r>
              <a:rPr lang="en-US" sz="2000" dirty="0">
                <a:solidFill>
                  <a:srgbClr val="000000"/>
                </a:solidFill>
                <a:cs typeface="Arial" panose="020B0604020202020204" pitchFamily="34" charset="0"/>
              </a:rPr>
              <a:t> solutions:</a:t>
            </a:r>
            <a:endParaRPr lang="en-US" sz="2000" dirty="0">
              <a:cs typeface="Arial" panose="020B060402020202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7FC8745-8D10-480B-9C93-CCE580FADA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713" y="1814173"/>
            <a:ext cx="4583575" cy="717630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6FC6CDB-7506-45C8-B8C5-1926ABDD88B5}"/>
              </a:ext>
            </a:extLst>
          </p:cNvPr>
          <p:cNvSpPr txBox="1">
            <a:spLocks/>
          </p:cNvSpPr>
          <p:nvPr/>
        </p:nvSpPr>
        <p:spPr>
          <a:xfrm>
            <a:off x="635303" y="2803646"/>
            <a:ext cx="5460697" cy="5022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rgbClr val="000000"/>
                </a:solidFill>
                <a:cs typeface="Arial" panose="020B0604020202020204" pitchFamily="34" charset="0"/>
              </a:rPr>
              <a:t>Single spin purity (</a:t>
            </a:r>
            <a:r>
              <a:rPr lang="en-US" sz="2000" dirty="0" err="1">
                <a:solidFill>
                  <a:srgbClr val="000000"/>
                </a:solidFill>
                <a:cs typeface="Arial" panose="020B0604020202020204" pitchFamily="34" charset="0"/>
              </a:rPr>
              <a:t>Renyi</a:t>
            </a:r>
            <a:r>
              <a:rPr lang="en-US" sz="2000" dirty="0">
                <a:solidFill>
                  <a:srgbClr val="000000"/>
                </a:solidFill>
                <a:cs typeface="Arial" panose="020B0604020202020204" pitchFamily="34" charset="0"/>
              </a:rPr>
              <a:t> entanglement entropy):</a:t>
            </a:r>
            <a:endParaRPr lang="en-US" sz="2000" dirty="0"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569E8F-D40F-4CFD-AB0C-4CC2F226F5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2485" y="3305939"/>
            <a:ext cx="2503230" cy="50229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0C61607-45C2-4E4C-8E91-F23F4E3AFF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2485" y="4037318"/>
            <a:ext cx="4112279" cy="61088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EAC05ED-DAC9-49A9-A0FF-3CD598779F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7321" y="5041461"/>
            <a:ext cx="3507647" cy="61088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E060E39-FFAC-4F83-AE88-01EB92B96C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38884" y="6088115"/>
            <a:ext cx="1645880" cy="31795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3B11AD8-7D17-4001-A7B2-D3BC3865329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32890" y="6114876"/>
            <a:ext cx="1517976" cy="31795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0DBE153C-9BD7-4638-8DDF-2757E400BAA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31816" y="6145265"/>
            <a:ext cx="530484" cy="275444"/>
          </a:xfrm>
          <a:prstGeom prst="rect">
            <a:avLst/>
          </a:prstGeom>
        </p:spPr>
      </p:pic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EDE2BE4E-3EF6-4B72-90CD-33C61585DBEF}"/>
              </a:ext>
            </a:extLst>
          </p:cNvPr>
          <p:cNvSpPr txBox="1">
            <a:spLocks/>
          </p:cNvSpPr>
          <p:nvPr/>
        </p:nvSpPr>
        <p:spPr>
          <a:xfrm>
            <a:off x="6299353" y="4488551"/>
            <a:ext cx="5460697" cy="20043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rgbClr val="000000"/>
                </a:solidFill>
                <a:cs typeface="Arial" panose="020B0604020202020204" pitchFamily="34" charset="0"/>
              </a:rPr>
              <a:t>Different mechanisms: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cs typeface="Arial" panose="020B0604020202020204" pitchFamily="34" charset="0"/>
              </a:rPr>
              <a:t>- Dephasing due to disorder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cs typeface="Arial" panose="020B0604020202020204" pitchFamily="34" charset="0"/>
              </a:rPr>
              <a:t>- Entanglement buildup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cs typeface="Arial" panose="020B0604020202020204" pitchFamily="34" charset="0"/>
              </a:rPr>
              <a:t>Analogy to classical spin glasses, open systems: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cs typeface="Arial" panose="020B0604020202020204" pitchFamily="34" charset="0"/>
              </a:rPr>
              <a:t>Sum of exponentials vs. product of oscillations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>
              <a:cs typeface="Arial" panose="020B0604020202020204" pitchFamily="34" charset="0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70B777B-F917-4BA6-B302-560B97A7179D}"/>
              </a:ext>
            </a:extLst>
          </p:cNvPr>
          <p:cNvGrpSpPr/>
          <p:nvPr/>
        </p:nvGrpSpPr>
        <p:grpSpPr>
          <a:xfrm>
            <a:off x="6208565" y="1238250"/>
            <a:ext cx="5551485" cy="2924416"/>
            <a:chOff x="1000125" y="3829050"/>
            <a:chExt cx="5551485" cy="2924416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7E87F1E3-2665-4059-82A3-0B2EB5E6423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104539" y="3990975"/>
              <a:ext cx="5447071" cy="2638425"/>
            </a:xfrm>
            <a:prstGeom prst="rect">
              <a:avLst/>
            </a:prstGeom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BF8B8B66-6163-4FF9-B248-4F7DBAD5FC07}"/>
                </a:ext>
              </a:extLst>
            </p:cNvPr>
            <p:cNvSpPr/>
            <p:nvPr/>
          </p:nvSpPr>
          <p:spPr>
            <a:xfrm>
              <a:off x="1000125" y="3829050"/>
              <a:ext cx="241862" cy="383049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78E1F62-300B-489E-87A2-1AED84261C33}"/>
                </a:ext>
              </a:extLst>
            </p:cNvPr>
            <p:cNvSpPr/>
            <p:nvPr/>
          </p:nvSpPr>
          <p:spPr>
            <a:xfrm>
              <a:off x="1031594" y="6370417"/>
              <a:ext cx="241862" cy="383049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</p:spTree>
    <p:extLst>
      <p:ext uri="{BB962C8B-B14F-4D97-AF65-F5344CB8AC3E}">
        <p14:creationId xmlns:p14="http://schemas.microsoft.com/office/powerpoint/2010/main" val="545267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B77C7-81C2-4109-AF89-72E438E724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696164" cy="758825"/>
          </a:xfrm>
        </p:spPr>
        <p:txBody>
          <a:bodyPr/>
          <a:lstStyle/>
          <a:p>
            <a:r>
              <a:rPr lang="en-US" dirty="0"/>
              <a:t>Systematic </a:t>
            </a:r>
            <a:r>
              <a:rPr lang="en-US" dirty="0" err="1"/>
              <a:t>dTWA</a:t>
            </a:r>
            <a:r>
              <a:rPr lang="en-US" dirty="0"/>
              <a:t> study </a:t>
            </a:r>
            <a:endParaRPr lang="en-DE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D42A71B-C12E-D606-AE07-4C6EA63714B6}"/>
              </a:ext>
            </a:extLst>
          </p:cNvPr>
          <p:cNvGrpSpPr/>
          <p:nvPr/>
        </p:nvGrpSpPr>
        <p:grpSpPr>
          <a:xfrm>
            <a:off x="631946" y="2133878"/>
            <a:ext cx="4701965" cy="3029801"/>
            <a:chOff x="688368" y="1123950"/>
            <a:chExt cx="4701965" cy="302980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0BA06AB-00BD-16B8-9EC9-3803AD3CFCC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60460" y="1265867"/>
              <a:ext cx="4629873" cy="2887884"/>
            </a:xfrm>
            <a:prstGeom prst="rect">
              <a:avLst/>
            </a:prstGeom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47DE4E1-D109-607A-FB23-C0AB7832D055}"/>
                </a:ext>
              </a:extLst>
            </p:cNvPr>
            <p:cNvSpPr/>
            <p:nvPr/>
          </p:nvSpPr>
          <p:spPr>
            <a:xfrm>
              <a:off x="688368" y="1123950"/>
              <a:ext cx="780835" cy="376077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p:pic>
        <p:nvPicPr>
          <p:cNvPr id="21" name="Grafik 60">
            <a:extLst>
              <a:ext uri="{FF2B5EF4-FFF2-40B4-BE49-F238E27FC236}">
                <a16:creationId xmlns:a16="http://schemas.microsoft.com/office/drawing/2014/main" id="{27AA9BEA-BFB9-F07C-08CB-8300554625F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8265" y="5436026"/>
            <a:ext cx="2859347" cy="41784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" name="Content Placeholder 2">
                <a:extLst>
                  <a:ext uri="{FF2B5EF4-FFF2-40B4-BE49-F238E27FC236}">
                    <a16:creationId xmlns:a16="http://schemas.microsoft.com/office/drawing/2014/main" id="{5506CF20-2340-AD99-47DB-F4524BAAE24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50886" y="6206661"/>
                <a:ext cx="3464086" cy="50229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2000" dirty="0">
                    <a:solidFill>
                      <a:srgbClr val="000000"/>
                    </a:solidFill>
                    <a:cs typeface="Arial" panose="020B0604020202020204" pitchFamily="34" charset="0"/>
                  </a:rPr>
                  <a:t>Use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𝛽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Arial" panose="020B060402020202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𝜏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cs typeface="Arial" panose="020B0604020202020204" pitchFamily="34" charset="0"/>
                  </a:rPr>
                  <a:t> as fit parameters</a:t>
                </a:r>
                <a:endParaRPr lang="en-US" sz="2000" dirty="0"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2" name="Content Placeholder 2">
                <a:extLst>
                  <a:ext uri="{FF2B5EF4-FFF2-40B4-BE49-F238E27FC236}">
                    <a16:creationId xmlns:a16="http://schemas.microsoft.com/office/drawing/2014/main" id="{5506CF20-2340-AD99-47DB-F4524BAAE2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0886" y="6206661"/>
                <a:ext cx="3464086" cy="502293"/>
              </a:xfrm>
              <a:prstGeom prst="rect">
                <a:avLst/>
              </a:prstGeom>
              <a:blipFill>
                <a:blip r:embed="rId4"/>
                <a:stretch>
                  <a:fillRect l="-1761" t="-12048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B8BFD1D-A26A-2D8B-3CC6-5481715152B1}"/>
                  </a:ext>
                </a:extLst>
              </p:cNvPr>
              <p:cNvSpPr txBox="1"/>
              <p:nvPr/>
            </p:nvSpPr>
            <p:spPr>
              <a:xfrm>
                <a:off x="1250886" y="1226691"/>
                <a:ext cx="3909212" cy="7817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p>
                              </m:sSubSup>
                              <m:sSubSup>
                                <m:sSub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p>
                              </m:sSub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p>
                              </m:sSubSup>
                              <m:sSubSup>
                                <m:sSub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p>
                              </m:sSub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Sup>
                                <m:sSub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p>
                              </m:sSubSup>
                              <m:sSubSup>
                                <m:sSub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p>
                              </m:sSubSup>
                            </m:e>
                          </m:d>
                        </m:e>
                      </m:nary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B8BFD1D-A26A-2D8B-3CC6-5481715152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0886" y="1226691"/>
                <a:ext cx="3909212" cy="78175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60ECADE5-91A5-3658-44AC-DC1934FF83EE}"/>
              </a:ext>
            </a:extLst>
          </p:cNvPr>
          <p:cNvGrpSpPr/>
          <p:nvPr/>
        </p:nvGrpSpPr>
        <p:grpSpPr>
          <a:xfrm>
            <a:off x="6977008" y="180190"/>
            <a:ext cx="4376792" cy="5175920"/>
            <a:chOff x="6688476" y="1030741"/>
            <a:chExt cx="4376792" cy="5175920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3B65D6D6-B760-CAC8-4B87-0DAC711EF18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763950" y="1030741"/>
              <a:ext cx="4301318" cy="5175920"/>
            </a:xfrm>
            <a:prstGeom prst="rect">
              <a:avLst/>
            </a:prstGeom>
          </p:spPr>
        </p:pic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3E87F65-6CD2-97B0-B6DE-A8917B1CF875}"/>
                </a:ext>
              </a:extLst>
            </p:cNvPr>
            <p:cNvSpPr/>
            <p:nvPr/>
          </p:nvSpPr>
          <p:spPr>
            <a:xfrm>
              <a:off x="6688476" y="1030741"/>
              <a:ext cx="328773" cy="188038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DB53D29-CC1F-6295-F63F-55E23D3929C7}"/>
                </a:ext>
              </a:extLst>
            </p:cNvPr>
            <p:cNvSpPr/>
            <p:nvPr/>
          </p:nvSpPr>
          <p:spPr>
            <a:xfrm>
              <a:off x="6712579" y="3569208"/>
              <a:ext cx="328773" cy="188038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CA928649-37B4-110E-86F5-608B5BEDF3F1}"/>
              </a:ext>
            </a:extLst>
          </p:cNvPr>
          <p:cNvSpPr txBox="1">
            <a:spLocks/>
          </p:cNvSpPr>
          <p:nvPr/>
        </p:nvSpPr>
        <p:spPr>
          <a:xfrm>
            <a:off x="7477030" y="5618717"/>
            <a:ext cx="4442135" cy="11758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rgbClr val="000000"/>
                </a:solidFill>
                <a:cs typeface="Arial" panose="020B0604020202020204" pitchFamily="34" charset="0"/>
              </a:rPr>
              <a:t>Conclusion: Stretched exponential good phenomenological description</a:t>
            </a:r>
            <a:endParaRPr lang="en-US" sz="2000" dirty="0"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cs typeface="Arial" panose="020B0604020202020204" pitchFamily="34" charset="0"/>
              </a:rPr>
              <a:t>Strong disorder RG picture?</a:t>
            </a:r>
          </a:p>
        </p:txBody>
      </p:sp>
    </p:spTree>
    <p:extLst>
      <p:ext uri="{BB962C8B-B14F-4D97-AF65-F5344CB8AC3E}">
        <p14:creationId xmlns:p14="http://schemas.microsoft.com/office/powerpoint/2010/main" val="1054983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B77C7-81C2-4109-AF89-72E438E724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864066" cy="758825"/>
          </a:xfrm>
        </p:spPr>
        <p:txBody>
          <a:bodyPr>
            <a:normAutofit/>
          </a:bodyPr>
          <a:lstStyle/>
          <a:p>
            <a:r>
              <a:rPr lang="en-US" dirty="0"/>
              <a:t>Does the system relax to a thermal state?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B8BFD1D-A26A-2D8B-3CC6-5481715152B1}"/>
                  </a:ext>
                </a:extLst>
              </p:cNvPr>
              <p:cNvSpPr txBox="1"/>
              <p:nvPr/>
            </p:nvSpPr>
            <p:spPr>
              <a:xfrm>
                <a:off x="1229523" y="1669693"/>
                <a:ext cx="3909212" cy="7817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p>
                              </m:sSubSup>
                              <m:sSubSup>
                                <m:sSub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p>
                              </m:sSub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p>
                              </m:sSubSup>
                              <m:sSubSup>
                                <m:sSub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p>
                              </m:sSub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Sup>
                                <m:sSub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p>
                              </m:sSubSup>
                              <m:sSubSup>
                                <m:sSub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p>
                              </m:sSubSup>
                            </m:e>
                          </m:d>
                        </m:e>
                      </m:nary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B8BFD1D-A26A-2D8B-3CC6-5481715152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9523" y="1669693"/>
                <a:ext cx="3909212" cy="78175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49B3117-5B05-51D6-3E0E-A9ABF0942E44}"/>
                  </a:ext>
                </a:extLst>
              </p:cNvPr>
              <p:cNvSpPr txBox="1"/>
              <p:nvPr/>
            </p:nvSpPr>
            <p:spPr>
              <a:xfrm>
                <a:off x="6096000" y="1361724"/>
                <a:ext cx="2305631" cy="3079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2000" b="0" dirty="0"/>
                  <a:t>Conserves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p>
                        </m:sSubSup>
                      </m:e>
                    </m:nary>
                  </m:oMath>
                </a14:m>
                <a:endParaRPr lang="en-DE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49B3117-5B05-51D6-3E0E-A9ABF0942E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1361724"/>
                <a:ext cx="2305631" cy="307969"/>
              </a:xfrm>
              <a:prstGeom prst="rect">
                <a:avLst/>
              </a:prstGeom>
              <a:blipFill>
                <a:blip r:embed="rId3"/>
                <a:stretch>
                  <a:fillRect l="-6614" t="-172549" r="-24074" b="-25098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6E843AA-DD69-2169-D8D3-2438E6E379B6}"/>
                  </a:ext>
                </a:extLst>
              </p:cNvPr>
              <p:cNvSpPr txBox="1"/>
              <p:nvPr/>
            </p:nvSpPr>
            <p:spPr>
              <a:xfrm>
                <a:off x="6096000" y="1981111"/>
                <a:ext cx="392601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2000" b="0" dirty="0"/>
                  <a:t>→ Eigenstates of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b="0" dirty="0"/>
                  <a:t>are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</m:oMath>
                </a14:m>
                <a:r>
                  <a:rPr lang="en-US" sz="2000" dirty="0"/>
                  <a:t> eigenstates</a:t>
                </a:r>
                <a:endParaRPr lang="en-DE" sz="20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6E843AA-DD69-2169-D8D3-2438E6E379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1981111"/>
                <a:ext cx="3926011" cy="307777"/>
              </a:xfrm>
              <a:prstGeom prst="rect">
                <a:avLst/>
              </a:prstGeom>
              <a:blipFill>
                <a:blip r:embed="rId4"/>
                <a:stretch>
                  <a:fillRect l="-3882" t="-26000" r="-3261" b="-5000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37082BE-7FF9-BA55-2C55-8197BDF2F3E3}"/>
                  </a:ext>
                </a:extLst>
              </p:cNvPr>
              <p:cNvSpPr txBox="1"/>
              <p:nvPr/>
            </p:nvSpPr>
            <p:spPr>
              <a:xfrm>
                <a:off x="6096000" y="2600306"/>
                <a:ext cx="4702139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2000" b="0" dirty="0"/>
                  <a:t>→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000" dirty="0"/>
                  <a:t> for all eigenstates</a:t>
                </a:r>
                <a:endParaRPr lang="en-DE" sz="20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37082BE-7FF9-BA55-2C55-8197BDF2F3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2600306"/>
                <a:ext cx="4702139" cy="307777"/>
              </a:xfrm>
              <a:prstGeom prst="rect">
                <a:avLst/>
              </a:prstGeom>
              <a:blipFill>
                <a:blip r:embed="rId5"/>
                <a:stretch>
                  <a:fillRect l="-3243" t="-26000" b="-5000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C16DD7A-2CB0-55E0-F6B3-6C7E4163DED6}"/>
                  </a:ext>
                </a:extLst>
              </p:cNvPr>
              <p:cNvSpPr txBox="1"/>
              <p:nvPr/>
            </p:nvSpPr>
            <p:spPr>
              <a:xfrm>
                <a:off x="6095999" y="3182437"/>
                <a:ext cx="4409886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2000" b="0" dirty="0"/>
                  <a:t>→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→0</m:t>
                    </m:r>
                  </m:oMath>
                </a14:m>
                <a:r>
                  <a:rPr lang="en-US" sz="2000" dirty="0"/>
                  <a:t> for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US" sz="2000" dirty="0"/>
                  <a:t> trivially</a:t>
                </a:r>
                <a:endParaRPr lang="en-DE" sz="20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C16DD7A-2CB0-55E0-F6B3-6C7E4163DE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5999" y="3182437"/>
                <a:ext cx="4409886" cy="307777"/>
              </a:xfrm>
              <a:prstGeom prst="rect">
                <a:avLst/>
              </a:prstGeom>
              <a:blipFill>
                <a:blip r:embed="rId6"/>
                <a:stretch>
                  <a:fillRect l="-3458" t="-25490" b="-4902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DFA16ECB-7379-2F2E-0522-0E2542881A70}"/>
              </a:ext>
            </a:extLst>
          </p:cNvPr>
          <p:cNvSpPr txBox="1"/>
          <p:nvPr/>
        </p:nvSpPr>
        <p:spPr>
          <a:xfrm>
            <a:off x="838199" y="4650929"/>
            <a:ext cx="4496231" cy="181588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000" b="0" dirty="0"/>
              <a:t>Disorder in the couplings</a:t>
            </a:r>
          </a:p>
          <a:p>
            <a:endParaRPr lang="en-US" sz="2000" dirty="0"/>
          </a:p>
          <a:p>
            <a:r>
              <a:rPr lang="en-US" sz="2000" b="0" dirty="0"/>
              <a:t>→ Pair localization?</a:t>
            </a:r>
          </a:p>
          <a:p>
            <a:endParaRPr lang="en-US" sz="2000" dirty="0"/>
          </a:p>
          <a:p>
            <a:r>
              <a:rPr lang="en-US" sz="2000" b="0" dirty="0"/>
              <a:t>→ Study spectral and eigenstate properties</a:t>
            </a:r>
          </a:p>
          <a:p>
            <a:endParaRPr lang="en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66C941-DB20-C453-896D-F2EA283893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50112" y="4079016"/>
            <a:ext cx="4619947" cy="259037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61418B71-4185-9711-F195-FFA09B2D94E5}"/>
              </a:ext>
            </a:extLst>
          </p:cNvPr>
          <p:cNvSpPr txBox="1"/>
          <p:nvPr/>
        </p:nvSpPr>
        <p:spPr>
          <a:xfrm>
            <a:off x="6250112" y="5189538"/>
            <a:ext cx="5452153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800" b="0" dirty="0"/>
              <a:t>Strongly interacting pairs as local integrals of motion?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E40F08BA-F96B-7D46-BD2B-5C7A2D19B264}"/>
              </a:ext>
            </a:extLst>
          </p:cNvPr>
          <p:cNvGrpSpPr/>
          <p:nvPr/>
        </p:nvGrpSpPr>
        <p:grpSpPr>
          <a:xfrm>
            <a:off x="1140431" y="2985446"/>
            <a:ext cx="4328783" cy="1293610"/>
            <a:chOff x="1140431" y="2985446"/>
            <a:chExt cx="4328783" cy="1293610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375FF1A-B3EB-6398-131C-1D7207541CBA}"/>
                </a:ext>
              </a:extLst>
            </p:cNvPr>
            <p:cNvCxnSpPr/>
            <p:nvPr/>
          </p:nvCxnSpPr>
          <p:spPr>
            <a:xfrm>
              <a:off x="1140431" y="3182437"/>
              <a:ext cx="780836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D967159-2979-29F5-BCF3-3C5534AB74D7}"/>
                </a:ext>
              </a:extLst>
            </p:cNvPr>
            <p:cNvCxnSpPr/>
            <p:nvPr/>
          </p:nvCxnSpPr>
          <p:spPr>
            <a:xfrm>
              <a:off x="1140431" y="3591691"/>
              <a:ext cx="780836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504F021-56F9-A50C-15A9-8BDEE091AFBC}"/>
                </a:ext>
              </a:extLst>
            </p:cNvPr>
            <p:cNvCxnSpPr/>
            <p:nvPr/>
          </p:nvCxnSpPr>
          <p:spPr>
            <a:xfrm>
              <a:off x="1140431" y="3754365"/>
              <a:ext cx="780836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6DE74C2F-F924-40BC-C924-444FC55CB555}"/>
                </a:ext>
              </a:extLst>
            </p:cNvPr>
            <p:cNvCxnSpPr/>
            <p:nvPr/>
          </p:nvCxnSpPr>
          <p:spPr>
            <a:xfrm>
              <a:off x="1140431" y="4091875"/>
              <a:ext cx="780836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024E63CA-2269-9369-B446-A721605A0F78}"/>
                    </a:ext>
                  </a:extLst>
                </p:cNvPr>
                <p:cNvSpPr txBox="1"/>
                <p:nvPr/>
              </p:nvSpPr>
              <p:spPr>
                <a:xfrm>
                  <a:off x="3379335" y="3422124"/>
                  <a:ext cx="2089879" cy="49455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sz="2000" b="0" dirty="0"/>
                    <a:t>Splitting </a:t>
                  </a:r>
                  <a14:m>
                    <m:oMath xmlns:m="http://schemas.openxmlformats.org/officeDocument/2006/math"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~</m:t>
                      </m:r>
                      <m:sSubSup>
                        <m:sSub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𝑠𝑡𝑟𝑜𝑛𝑔</m:t>
                          </m:r>
                        </m:sup>
                      </m:sSubSup>
                    </m:oMath>
                  </a14:m>
                  <a:endParaRPr lang="en-DE" dirty="0"/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024E63CA-2269-9369-B446-A721605A0F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79335" y="3422124"/>
                  <a:ext cx="2089879" cy="494559"/>
                </a:xfrm>
                <a:prstGeom prst="rect">
                  <a:avLst/>
                </a:prstGeom>
                <a:blipFill>
                  <a:blip r:embed="rId8"/>
                  <a:stretch>
                    <a:fillRect l="-2915" b="-9756"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2C088DFE-5AF7-436E-D038-F5FE56965562}"/>
                    </a:ext>
                  </a:extLst>
                </p:cNvPr>
                <p:cNvSpPr txBox="1"/>
                <p:nvPr/>
              </p:nvSpPr>
              <p:spPr>
                <a:xfrm>
                  <a:off x="1686115" y="2985446"/>
                  <a:ext cx="1831369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⟩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↑↓</m:t>
                            </m:r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begChr m:val="|"/>
                            <m:endChr m:val="⟩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↓↑</m:t>
                            </m:r>
                          </m:e>
                        </m:d>
                      </m:oMath>
                    </m:oMathPara>
                  </a14:m>
                  <a:endParaRPr lang="en-DE" dirty="0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2C088DFE-5AF7-436E-D038-F5FE5696556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86115" y="2985446"/>
                  <a:ext cx="1831369" cy="40011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15990F4D-4FA1-C0AA-D11D-B4584116B879}"/>
                    </a:ext>
                  </a:extLst>
                </p:cNvPr>
                <p:cNvSpPr txBox="1"/>
                <p:nvPr/>
              </p:nvSpPr>
              <p:spPr>
                <a:xfrm>
                  <a:off x="1686115" y="3878946"/>
                  <a:ext cx="1831369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⟩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↑↓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begChr m:val="|"/>
                            <m:endChr m:val="⟩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↓↑</m:t>
                            </m:r>
                          </m:e>
                        </m:d>
                      </m:oMath>
                    </m:oMathPara>
                  </a14:m>
                  <a:endParaRPr lang="en-DE" dirty="0"/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15990F4D-4FA1-C0AA-D11D-B4584116B87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86115" y="3878946"/>
                  <a:ext cx="1831369" cy="400110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1536AC78-2CB7-9827-CE05-FD01F79BD70D}"/>
                    </a:ext>
                  </a:extLst>
                </p:cNvPr>
                <p:cNvSpPr txBox="1"/>
                <p:nvPr/>
              </p:nvSpPr>
              <p:spPr>
                <a:xfrm>
                  <a:off x="1587912" y="3466723"/>
                  <a:ext cx="1831369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⟩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↑↑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begChr m:val="|"/>
                            <m:endChr m:val="⟩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↓↓</m:t>
                            </m:r>
                          </m:e>
                        </m:d>
                      </m:oMath>
                    </m:oMathPara>
                  </a14:m>
                  <a:endParaRPr lang="en-DE" dirty="0"/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1536AC78-2CB7-9827-CE05-FD01F79BD70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87912" y="3466723"/>
                  <a:ext cx="1831369" cy="400110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93837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948" y="240562"/>
            <a:ext cx="5296538" cy="1190688"/>
          </a:xfrm>
        </p:spPr>
        <p:txBody>
          <a:bodyPr/>
          <a:lstStyle/>
          <a:p>
            <a:r>
              <a:rPr lang="en-US" dirty="0"/>
              <a:t>Spectral statistics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73372CCB-A4F3-44B8-88F2-CBD0613744C1}"/>
              </a:ext>
            </a:extLst>
          </p:cNvPr>
          <p:cNvGrpSpPr/>
          <p:nvPr/>
        </p:nvGrpSpPr>
        <p:grpSpPr>
          <a:xfrm>
            <a:off x="9415783" y="1775258"/>
            <a:ext cx="2606034" cy="3427460"/>
            <a:chOff x="9448172" y="1126311"/>
            <a:chExt cx="2606034" cy="3427460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C00752FF-961C-41F1-ABA3-1E4D2D6E4503}"/>
                </a:ext>
              </a:extLst>
            </p:cNvPr>
            <p:cNvGrpSpPr/>
            <p:nvPr/>
          </p:nvGrpSpPr>
          <p:grpSpPr>
            <a:xfrm>
              <a:off x="9621742" y="1126311"/>
              <a:ext cx="2398990" cy="2578704"/>
              <a:chOff x="9585378" y="1248746"/>
              <a:chExt cx="2398990" cy="2578704"/>
            </a:xfrm>
          </p:grpSpPr>
          <p:cxnSp>
            <p:nvCxnSpPr>
              <p:cNvPr id="4" name="Straight Connector 3">
                <a:extLst>
                  <a:ext uri="{FF2B5EF4-FFF2-40B4-BE49-F238E27FC236}">
                    <a16:creationId xmlns:a16="http://schemas.microsoft.com/office/drawing/2014/main" id="{C2AD8311-5170-4D49-9D3F-556C1E3EB4C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677400" y="2374900"/>
                <a:ext cx="113030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59FAE470-A813-49AE-B101-D86956462B0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677400" y="1828800"/>
                <a:ext cx="113030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F59C8033-D9E7-4A36-A657-EF263D5309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677400" y="3213100"/>
                <a:ext cx="113030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FF191544-8EDD-4B9D-86C2-15C8C2205C75}"/>
                  </a:ext>
                </a:extLst>
              </p:cNvPr>
              <p:cNvSpPr txBox="1">
                <a:spLocks/>
              </p:cNvSpPr>
              <p:nvPr/>
            </p:nvSpPr>
            <p:spPr>
              <a:xfrm rot="5400000">
                <a:off x="9913645" y="3054685"/>
                <a:ext cx="444500" cy="110102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buFont typeface="Arial" panose="020B0604020202020204" pitchFamily="34" charset="0"/>
                  <a:buNone/>
                </a:pPr>
                <a:r>
                  <a:rPr lang="en-US" sz="3200" dirty="0"/>
                  <a:t>…</a:t>
                </a:r>
              </a:p>
            </p:txBody>
          </p:sp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5620CA0A-713F-4ABF-A9ED-47240361A60D}"/>
                  </a:ext>
                </a:extLst>
              </p:cNvPr>
              <p:cNvSpPr txBox="1">
                <a:spLocks/>
              </p:cNvSpPr>
              <p:nvPr/>
            </p:nvSpPr>
            <p:spPr>
              <a:xfrm rot="5400000">
                <a:off x="9913643" y="920481"/>
                <a:ext cx="444500" cy="110102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buFont typeface="Arial" panose="020B0604020202020204" pitchFamily="34" charset="0"/>
                  <a:buNone/>
                </a:pPr>
                <a:r>
                  <a:rPr lang="en-US" sz="3200" dirty="0"/>
                  <a:t>…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TextBox 5">
                    <a:extLst>
                      <a:ext uri="{FF2B5EF4-FFF2-40B4-BE49-F238E27FC236}">
                        <a16:creationId xmlns:a16="http://schemas.microsoft.com/office/drawing/2014/main" id="{C4A1BA0F-06FD-436F-9DD3-3503CC146572}"/>
                      </a:ext>
                    </a:extLst>
                  </p:cNvPr>
                  <p:cNvSpPr txBox="1"/>
                  <p:nvPr/>
                </p:nvSpPr>
                <p:spPr>
                  <a:xfrm>
                    <a:off x="11101049" y="1915637"/>
                    <a:ext cx="589970" cy="36933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oMath>
                      </m:oMathPara>
                    </a14:m>
                    <a:endParaRPr lang="en-DE" sz="2400" dirty="0"/>
                  </a:p>
                </p:txBody>
              </p:sp>
            </mc:Choice>
            <mc:Fallback xmlns="">
              <p:sp>
                <p:nvSpPr>
                  <p:cNvPr id="6" name="TextBox 5">
                    <a:extLst>
                      <a:ext uri="{FF2B5EF4-FFF2-40B4-BE49-F238E27FC236}">
                        <a16:creationId xmlns:a16="http://schemas.microsoft.com/office/drawing/2014/main" id="{C4A1BA0F-06FD-436F-9DD3-3503CC14657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101049" y="1915637"/>
                    <a:ext cx="589970" cy="369332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l="-11340" r="-1031" b="-9836"/>
                    </a:stretch>
                  </a:blipFill>
                </p:spPr>
                <p:txBody>
                  <a:bodyPr/>
                  <a:lstStyle/>
                  <a:p>
                    <a:r>
                      <a:rPr lang="en-D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60E22B60-D2A2-424B-A74D-5E6AD4FA1774}"/>
                      </a:ext>
                    </a:extLst>
                  </p:cNvPr>
                  <p:cNvSpPr txBox="1"/>
                  <p:nvPr/>
                </p:nvSpPr>
                <p:spPr>
                  <a:xfrm>
                    <a:off x="11101049" y="2590800"/>
                    <a:ext cx="883319" cy="36933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oMath>
                      </m:oMathPara>
                    </a14:m>
                    <a:endParaRPr lang="en-DE" sz="2400" dirty="0"/>
                  </a:p>
                </p:txBody>
              </p:sp>
            </mc:Choice>
            <mc:Fallback xmlns="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60E22B60-D2A2-424B-A74D-5E6AD4FA177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101049" y="2590800"/>
                    <a:ext cx="883319" cy="369332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7586" r="-2759" b="-13115"/>
                    </a:stretch>
                  </a:blipFill>
                </p:spPr>
                <p:txBody>
                  <a:bodyPr/>
                  <a:lstStyle/>
                  <a:p>
                    <a:r>
                      <a:rPr lang="en-D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1" name="Right Brace 10">
                <a:extLst>
                  <a:ext uri="{FF2B5EF4-FFF2-40B4-BE49-F238E27FC236}">
                    <a16:creationId xmlns:a16="http://schemas.microsoft.com/office/drawing/2014/main" id="{A5445AA3-E9BD-4EBC-84AF-5359C48E6E66}"/>
                  </a:ext>
                </a:extLst>
              </p:cNvPr>
              <p:cNvSpPr/>
              <p:nvPr/>
            </p:nvSpPr>
            <p:spPr>
              <a:xfrm>
                <a:off x="10960100" y="1828800"/>
                <a:ext cx="140949" cy="546092"/>
              </a:xfrm>
              <a:prstGeom prst="rightBrac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  <p:sp>
            <p:nvSpPr>
              <p:cNvPr id="14" name="Right Brace 13">
                <a:extLst>
                  <a:ext uri="{FF2B5EF4-FFF2-40B4-BE49-F238E27FC236}">
                    <a16:creationId xmlns:a16="http://schemas.microsoft.com/office/drawing/2014/main" id="{B7764F86-B2AB-45A2-B9C5-07B55AE050F2}"/>
                  </a:ext>
                </a:extLst>
              </p:cNvPr>
              <p:cNvSpPr/>
              <p:nvPr/>
            </p:nvSpPr>
            <p:spPr>
              <a:xfrm>
                <a:off x="10960099" y="2414039"/>
                <a:ext cx="140949" cy="799049"/>
              </a:xfrm>
              <a:prstGeom prst="rightBrac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DE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FD8B4A17-1056-452F-8BEC-3E0251F96A6A}"/>
                    </a:ext>
                  </a:extLst>
                </p:cNvPr>
                <p:cNvSpPr txBox="1"/>
                <p:nvPr/>
              </p:nvSpPr>
              <p:spPr>
                <a:xfrm>
                  <a:off x="9448172" y="3912955"/>
                  <a:ext cx="2606034" cy="64081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DE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latin typeface="Cambria Math" panose="02040503050406030204" pitchFamily="18" charset="0"/>
                              </a:rPr>
                              <m:t>min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⁡(</m:t>
                            </m:r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panose="02040503050406030204" pitchFamily="18" charset="0"/>
                              </a:rPr>
                              <m:t>Δ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m:rPr>
                                <m:nor/>
                              </m:rPr>
                              <a:rPr lang="en-DE" sz="2000" dirty="0"/>
                              <m:t> </m:t>
                            </m:r>
                            <m: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panose="02040503050406030204" pitchFamily="18" charset="0"/>
                              </a:rPr>
                              <m:t>Δ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  <m:r>
                              <m:rPr>
                                <m:nor/>
                              </m:rPr>
                              <a:rPr lang="en-DE" sz="2000" dirty="0"/>
                              <m:t> 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panose="02040503050406030204" pitchFamily="18" charset="0"/>
                              </a:rPr>
                              <m:t>m</m:t>
                            </m:r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latin typeface="Cambria Math" panose="02040503050406030204" pitchFamily="18" charset="0"/>
                              </a:rPr>
                              <m:t>ax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⁡(</m:t>
                            </m:r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panose="02040503050406030204" pitchFamily="18" charset="0"/>
                              </a:rPr>
                              <m:t>Δ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m:rPr>
                                <m:nor/>
                              </m:rPr>
                              <a:rPr lang="en-DE" sz="2000" dirty="0"/>
                              <m:t> </m:t>
                            </m:r>
                            <m:r>
                              <a:rPr lang="en-US" sz="2000" i="1" dirty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panose="02040503050406030204" pitchFamily="18" charset="0"/>
                              </a:rPr>
                              <m:t>Δ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  <m:r>
                              <m:rPr>
                                <m:nor/>
                              </m:rPr>
                              <a:rPr lang="en-DE" sz="2000" dirty="0"/>
                              <m:t> 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den>
                        </m:f>
                      </m:oMath>
                    </m:oMathPara>
                  </a14:m>
                  <a:endParaRPr lang="en-DE" sz="2000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FD8B4A17-1056-452F-8BEC-3E0251F96A6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48172" y="3912955"/>
                  <a:ext cx="2606034" cy="640816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CE627C50-2400-4F3B-B53A-3168C53546BE}"/>
              </a:ext>
            </a:extLst>
          </p:cNvPr>
          <p:cNvSpPr txBox="1">
            <a:spLocks/>
          </p:cNvSpPr>
          <p:nvPr/>
        </p:nvSpPr>
        <p:spPr>
          <a:xfrm>
            <a:off x="6832278" y="2055900"/>
            <a:ext cx="2019300" cy="7708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000" dirty="0"/>
              <a:t>Ergodic (random matrix theory)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571297E7-0B16-4584-BC68-B09FE70E904A}"/>
              </a:ext>
            </a:extLst>
          </p:cNvPr>
          <p:cNvSpPr txBox="1">
            <a:spLocks/>
          </p:cNvSpPr>
          <p:nvPr/>
        </p:nvSpPr>
        <p:spPr>
          <a:xfrm>
            <a:off x="6832278" y="3257379"/>
            <a:ext cx="2019300" cy="7708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000" dirty="0"/>
              <a:t>Localized (Poisson)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01DFEA6-4D17-42A6-BDE0-3DF70AC9CD99}"/>
              </a:ext>
            </a:extLst>
          </p:cNvPr>
          <p:cNvSpPr txBox="1"/>
          <p:nvPr/>
        </p:nvSpPr>
        <p:spPr>
          <a:xfrm>
            <a:off x="3213100" y="6323888"/>
            <a:ext cx="2616200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800" b="0" dirty="0"/>
              <a:t>disorder strength</a:t>
            </a:r>
            <a:endParaRPr lang="en-DE" dirty="0"/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634A2147-DD23-4BC7-A394-339E758EF1C0}"/>
              </a:ext>
            </a:extLst>
          </p:cNvPr>
          <p:cNvSpPr txBox="1">
            <a:spLocks/>
          </p:cNvSpPr>
          <p:nvPr/>
        </p:nvSpPr>
        <p:spPr>
          <a:xfrm>
            <a:off x="9869678" y="468669"/>
            <a:ext cx="2329740" cy="10415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000" dirty="0"/>
              <a:t>Random positions 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000" dirty="0"/>
              <a:t>+ blockade</a:t>
            </a:r>
          </a:p>
        </p:txBody>
      </p:sp>
      <p:sp>
        <p:nvSpPr>
          <p:cNvPr id="42" name="Content Placeholder 2">
            <a:extLst>
              <a:ext uri="{FF2B5EF4-FFF2-40B4-BE49-F238E27FC236}">
                <a16:creationId xmlns:a16="http://schemas.microsoft.com/office/drawing/2014/main" id="{12D1DFFF-E7F2-43D4-AC9B-DC49605ADBAC}"/>
              </a:ext>
            </a:extLst>
          </p:cNvPr>
          <p:cNvSpPr txBox="1">
            <a:spLocks/>
          </p:cNvSpPr>
          <p:nvPr/>
        </p:nvSpPr>
        <p:spPr>
          <a:xfrm>
            <a:off x="7835255" y="5730808"/>
            <a:ext cx="3269768" cy="77082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000" dirty="0"/>
              <a:t>Local conserved quantities 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000" dirty="0"/>
              <a:t>= strongly interacting pairs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858BE9B-7405-E098-A6B4-A2E949FEA7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0260" y="2133601"/>
            <a:ext cx="6412018" cy="4220976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DF4B8D0A-47AA-385A-67FC-6D04FB0ABE8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55352"/>
          <a:stretch/>
        </p:blipFill>
        <p:spPr>
          <a:xfrm>
            <a:off x="5151810" y="267536"/>
            <a:ext cx="4619947" cy="1156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3719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600" y="255780"/>
            <a:ext cx="6279793" cy="1190688"/>
          </a:xfrm>
        </p:spPr>
        <p:txBody>
          <a:bodyPr/>
          <a:lstStyle/>
          <a:p>
            <a:r>
              <a:rPr lang="en-US" dirty="0"/>
              <a:t>Eigenstate entanglement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952FC44-5920-4897-99B2-3E395FA929D1}"/>
              </a:ext>
            </a:extLst>
          </p:cNvPr>
          <p:cNvSpPr txBox="1"/>
          <p:nvPr/>
        </p:nvSpPr>
        <p:spPr>
          <a:xfrm>
            <a:off x="3285021" y="6209820"/>
            <a:ext cx="2616200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800" b="0" dirty="0"/>
              <a:t>disorder strength</a:t>
            </a:r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743A048-12E9-4121-8A98-42C45434C6AD}"/>
                  </a:ext>
                </a:extLst>
              </p:cNvPr>
              <p:cNvSpPr txBox="1"/>
              <p:nvPr/>
            </p:nvSpPr>
            <p:spPr>
              <a:xfrm>
                <a:off x="8865447" y="3909811"/>
                <a:ext cx="221381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𝑡𝑟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</m:e>
                      </m:func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743A048-12E9-4121-8A98-42C45434C6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5447" y="3909811"/>
                <a:ext cx="2213811" cy="307777"/>
              </a:xfrm>
              <a:prstGeom prst="rect">
                <a:avLst/>
              </a:prstGeom>
              <a:blipFill>
                <a:blip r:embed="rId9"/>
                <a:stretch>
                  <a:fillRect l="-2204" t="-1961" r="-4132" b="-3333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Left Brace 28">
            <a:extLst>
              <a:ext uri="{FF2B5EF4-FFF2-40B4-BE49-F238E27FC236}">
                <a16:creationId xmlns:a16="http://schemas.microsoft.com/office/drawing/2014/main" id="{B4EC5CBC-C497-4489-8B89-4230E8FCDE2A}"/>
              </a:ext>
            </a:extLst>
          </p:cNvPr>
          <p:cNvSpPr/>
          <p:nvPr/>
        </p:nvSpPr>
        <p:spPr>
          <a:xfrm rot="16200000">
            <a:off x="8205979" y="703837"/>
            <a:ext cx="289888" cy="1701329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0" name="Left Brace 39">
            <a:extLst>
              <a:ext uri="{FF2B5EF4-FFF2-40B4-BE49-F238E27FC236}">
                <a16:creationId xmlns:a16="http://schemas.microsoft.com/office/drawing/2014/main" id="{077BC125-03F0-4F00-BD98-58553593DBF6}"/>
              </a:ext>
            </a:extLst>
          </p:cNvPr>
          <p:cNvSpPr/>
          <p:nvPr/>
        </p:nvSpPr>
        <p:spPr>
          <a:xfrm rot="16200000">
            <a:off x="10370058" y="703837"/>
            <a:ext cx="289888" cy="1701329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1" name="Content Placeholder 2">
            <a:extLst>
              <a:ext uri="{FF2B5EF4-FFF2-40B4-BE49-F238E27FC236}">
                <a16:creationId xmlns:a16="http://schemas.microsoft.com/office/drawing/2014/main" id="{A22F5E20-A444-4616-BD0E-F5947D552038}"/>
              </a:ext>
            </a:extLst>
          </p:cNvPr>
          <p:cNvSpPr txBox="1">
            <a:spLocks/>
          </p:cNvSpPr>
          <p:nvPr/>
        </p:nvSpPr>
        <p:spPr>
          <a:xfrm>
            <a:off x="8180566" y="1825491"/>
            <a:ext cx="483078" cy="38559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000" dirty="0"/>
              <a:t>A</a:t>
            </a:r>
          </a:p>
        </p:txBody>
      </p:sp>
      <p:sp>
        <p:nvSpPr>
          <p:cNvPr id="43" name="Content Placeholder 2">
            <a:extLst>
              <a:ext uri="{FF2B5EF4-FFF2-40B4-BE49-F238E27FC236}">
                <a16:creationId xmlns:a16="http://schemas.microsoft.com/office/drawing/2014/main" id="{2C096FA2-775A-4AEB-A456-4DC6BC9A470E}"/>
              </a:ext>
            </a:extLst>
          </p:cNvPr>
          <p:cNvSpPr txBox="1">
            <a:spLocks/>
          </p:cNvSpPr>
          <p:nvPr/>
        </p:nvSpPr>
        <p:spPr>
          <a:xfrm>
            <a:off x="10349665" y="1825491"/>
            <a:ext cx="483078" cy="38559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000" dirty="0"/>
              <a:t>B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8B319322-F74A-44C7-B1F6-82950F741AF2}"/>
                  </a:ext>
                </a:extLst>
              </p:cNvPr>
              <p:cNvSpPr txBox="1"/>
              <p:nvPr/>
            </p:nvSpPr>
            <p:spPr>
              <a:xfrm>
                <a:off x="8860608" y="4520390"/>
                <a:ext cx="158549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𝑡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𝐴𝐵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8B319322-F74A-44C7-B1F6-82950F741A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0608" y="4520390"/>
                <a:ext cx="1585499" cy="307777"/>
              </a:xfrm>
              <a:prstGeom prst="rect">
                <a:avLst/>
              </a:prstGeom>
              <a:blipFill>
                <a:blip r:embed="rId10"/>
                <a:stretch>
                  <a:fillRect l="-3462" t="-4000" r="-5769" b="-3600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AF7C2BB9-C8D4-E258-F247-D1FFEE88C96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26662" y="1729233"/>
            <a:ext cx="6882727" cy="4480587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06E2963D-F99F-B0D9-0597-22BFA1CB538A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b="55352"/>
          <a:stretch/>
        </p:blipFill>
        <p:spPr>
          <a:xfrm>
            <a:off x="7137949" y="253011"/>
            <a:ext cx="4850851" cy="1156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1409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CDC38DE-72BB-5C4E-975C-0F483997DD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178" y="1947819"/>
            <a:ext cx="6157732" cy="40800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1697" y="198321"/>
            <a:ext cx="10515600" cy="1190688"/>
          </a:xfrm>
        </p:spPr>
        <p:txBody>
          <a:bodyPr/>
          <a:lstStyle/>
          <a:p>
            <a:r>
              <a:rPr lang="en-US" dirty="0" err="1"/>
              <a:t>Thoules</a:t>
            </a:r>
            <a:r>
              <a:rPr lang="en-US" dirty="0"/>
              <a:t> parameter</a:t>
            </a:r>
          </a:p>
        </p:txBody>
      </p:sp>
      <p:sp>
        <p:nvSpPr>
          <p:cNvPr id="42" name="Content Placeholder 2">
            <a:extLst>
              <a:ext uri="{FF2B5EF4-FFF2-40B4-BE49-F238E27FC236}">
                <a16:creationId xmlns:a16="http://schemas.microsoft.com/office/drawing/2014/main" id="{12D1DFFF-E7F2-43D4-AC9B-DC49605ADBAC}"/>
              </a:ext>
            </a:extLst>
          </p:cNvPr>
          <p:cNvSpPr txBox="1">
            <a:spLocks/>
          </p:cNvSpPr>
          <p:nvPr/>
        </p:nvSpPr>
        <p:spPr>
          <a:xfrm>
            <a:off x="7110421" y="5775025"/>
            <a:ext cx="3815286" cy="7708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000" dirty="0"/>
              <a:t>Confirms localized pair picture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85DA4ED-F3DD-4DA0-AA9C-228D5D38D341}"/>
              </a:ext>
            </a:extLst>
          </p:cNvPr>
          <p:cNvGrpSpPr/>
          <p:nvPr/>
        </p:nvGrpSpPr>
        <p:grpSpPr>
          <a:xfrm>
            <a:off x="7110421" y="2023389"/>
            <a:ext cx="4618233" cy="3294297"/>
            <a:chOff x="7110421" y="2023389"/>
            <a:chExt cx="4618233" cy="3294297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607D0EB-A78E-4097-AFC6-DDF84102FCD9}"/>
                </a:ext>
              </a:extLst>
            </p:cNvPr>
            <p:cNvSpPr txBox="1"/>
            <p:nvPr/>
          </p:nvSpPr>
          <p:spPr>
            <a:xfrm>
              <a:off x="7110421" y="4948354"/>
              <a:ext cx="426850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b="0" i="0" dirty="0" err="1">
                  <a:solidFill>
                    <a:srgbClr val="000000"/>
                  </a:solidFill>
                  <a:effectLst/>
                </a:rPr>
                <a:t>Serbyn</a:t>
              </a:r>
              <a:r>
                <a:rPr lang="de-DE" b="0" i="0" dirty="0">
                  <a:solidFill>
                    <a:srgbClr val="000000"/>
                  </a:solidFill>
                  <a:effectLst/>
                </a:rPr>
                <a:t> et al., Phys. Rev. X 5, 041047 (2015)</a:t>
              </a:r>
              <a:endParaRPr lang="en-DE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19476BF1-D72D-474D-AEB6-5081D09B965E}"/>
                    </a:ext>
                  </a:extLst>
                </p:cNvPr>
                <p:cNvSpPr txBox="1"/>
                <p:nvPr/>
              </p:nvSpPr>
              <p:spPr>
                <a:xfrm>
                  <a:off x="7165631" y="2029082"/>
                  <a:ext cx="1736757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</a:rPr>
                        <m:t>𝑉</m:t>
                      </m:r>
                    </m:oMath>
                  </a14:m>
                  <a:r>
                    <a:rPr lang="en-US" sz="2000" dirty="0"/>
                    <a:t>  local operator</a:t>
                  </a:r>
                  <a:endParaRPr lang="en-DE" sz="2000" dirty="0"/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19476BF1-D72D-474D-AEB6-5081D09B965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65631" y="2029082"/>
                  <a:ext cx="1736757" cy="307777"/>
                </a:xfrm>
                <a:prstGeom prst="rect">
                  <a:avLst/>
                </a:prstGeom>
                <a:blipFill>
                  <a:blip r:embed="rId8"/>
                  <a:stretch>
                    <a:fillRect l="-4912" t="-26000" r="-8772" b="-50000"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27432207-4965-4E2D-A001-7E5057C65EC8}"/>
                    </a:ext>
                  </a:extLst>
                </p:cNvPr>
                <p:cNvSpPr txBox="1"/>
                <p:nvPr/>
              </p:nvSpPr>
              <p:spPr>
                <a:xfrm>
                  <a:off x="9187599" y="2023389"/>
                  <a:ext cx="1972078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DE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𝑚𝑛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⟨"/>
                            <m:endChr m:val="⟩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</m:e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DE" sz="2000" dirty="0"/>
                </a:p>
              </p:txBody>
            </p:sp>
          </mc:Choice>
          <mc:Fallback xmlns="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27432207-4965-4E2D-A001-7E5057C65EC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87599" y="2023389"/>
                  <a:ext cx="1972078" cy="307777"/>
                </a:xfrm>
                <a:prstGeom prst="rect">
                  <a:avLst/>
                </a:prstGeom>
                <a:blipFill>
                  <a:blip r:embed="rId9"/>
                  <a:stretch>
                    <a:fillRect l="-2469" b="-34000"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D7215261-DCD1-46AC-939F-0794721C76F0}"/>
                    </a:ext>
                  </a:extLst>
                </p:cNvPr>
                <p:cNvSpPr txBox="1"/>
                <p:nvPr/>
              </p:nvSpPr>
              <p:spPr>
                <a:xfrm>
                  <a:off x="7118617" y="2599093"/>
                  <a:ext cx="2045496" cy="687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DE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unc>
                          <m:func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f>
                              <m:f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DE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𝑉</m:t>
                                        </m:r>
                                      </m:e>
                                      <m:sub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+1</m:t>
                                        </m:r>
                                      </m:sub>
                                    </m:sSub>
                                  </m:e>
                                </m:d>
                              </m:num>
                              <m:den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</m:s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den>
                            </m:f>
                          </m:e>
                        </m:func>
                      </m:oMath>
                    </m:oMathPara>
                  </a14:m>
                  <a:endParaRPr lang="en-DE" sz="2000" dirty="0"/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D7215261-DCD1-46AC-939F-0794721C76F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18617" y="2599093"/>
                  <a:ext cx="2045496" cy="687111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F26D8DF4-6A37-4E2D-94C3-2C48D5671B09}"/>
                    </a:ext>
                  </a:extLst>
                </p:cNvPr>
                <p:cNvSpPr txBox="1"/>
                <p:nvPr/>
              </p:nvSpPr>
              <p:spPr>
                <a:xfrm>
                  <a:off x="7165631" y="3539143"/>
                  <a:ext cx="1419170" cy="32310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p>
                        </m:sSub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  <m:sSubSup>
                          <m:sSub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p>
                        </m:sSubSup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p>
                            <m:r>
                              <m:rPr>
                                <m:lit/>
                              </m:r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†</m:t>
                            </m:r>
                          </m:sup>
                        </m:sSup>
                      </m:oMath>
                    </m:oMathPara>
                  </a14:m>
                  <a:endParaRPr lang="en-DE" sz="2000" dirty="0"/>
                </a:p>
              </p:txBody>
            </p:sp>
          </mc:Choice>
          <mc:Fallback xmlns="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F26D8DF4-6A37-4E2D-94C3-2C48D5671B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65631" y="3539143"/>
                  <a:ext cx="1419170" cy="323102"/>
                </a:xfrm>
                <a:prstGeom prst="rect">
                  <a:avLst/>
                </a:prstGeom>
                <a:blipFill>
                  <a:blip r:embed="rId11"/>
                  <a:stretch>
                    <a:fillRect l="-1717" t="-1887" r="-3004" b="-20755"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6CFC29F6-ED8D-4900-9790-50485C3C011B}"/>
                    </a:ext>
                  </a:extLst>
                </p:cNvPr>
                <p:cNvSpPr txBox="1"/>
                <p:nvPr/>
              </p:nvSpPr>
              <p:spPr>
                <a:xfrm>
                  <a:off x="9104410" y="3367543"/>
                  <a:ext cx="2624244" cy="745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sSubSup>
                              <m:sSubSup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sub>
                              <m:sup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..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sub>
                                </m:sSub>
                              </m:sup>
                            </m:sSubSup>
                            <m:sSubSup>
                              <m:sSubSup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sup>
                            </m:sSub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..</m:t>
                            </m:r>
                            <m:sSubSup>
                              <m:sSubSup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sub>
                              <m:sup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sub>
                                </m:sSub>
                              </m:sup>
                            </m:sSubSup>
                          </m:e>
                        </m:nary>
                      </m:oMath>
                    </m:oMathPara>
                  </a14:m>
                  <a:endParaRPr lang="en-DE" sz="2000" dirty="0"/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6CFC29F6-ED8D-4900-9790-50485C3C011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04410" y="3367543"/>
                  <a:ext cx="2624244" cy="74533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B229E611-5F26-4A86-9BE5-7DF481D415B0}"/>
                    </a:ext>
                  </a:extLst>
                </p:cNvPr>
                <p:cNvSpPr txBox="1"/>
                <p:nvPr/>
              </p:nvSpPr>
              <p:spPr>
                <a:xfrm>
                  <a:off x="7537626" y="4278596"/>
                  <a:ext cx="1419170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⟨"/>
                            <m:endChr m:val="⟩"/>
                            <m:ctrlPr>
                              <a:rPr lang="en-DE" sz="20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∝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oMath>
                    </m:oMathPara>
                  </a14:m>
                  <a:endParaRPr lang="en-DE" sz="2000" dirty="0"/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B229E611-5F26-4A86-9BE5-7DF481D415B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37626" y="4278596"/>
                  <a:ext cx="1419170" cy="400110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8414959-058E-431A-972D-5F7221494FEB}"/>
                </a:ext>
              </a:extLst>
            </p:cNvPr>
            <p:cNvSpPr txBox="1"/>
            <p:nvPr/>
          </p:nvSpPr>
          <p:spPr>
            <a:xfrm>
              <a:off x="9377395" y="4328398"/>
              <a:ext cx="535403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000" dirty="0"/>
                <a:t>MBL:</a:t>
              </a:r>
              <a:endParaRPr lang="en-DE" sz="2000" dirty="0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5564B176-CC66-473A-9180-FD0F189DD64E}"/>
                </a:ext>
              </a:extLst>
            </p:cNvPr>
            <p:cNvSpPr txBox="1"/>
            <p:nvPr/>
          </p:nvSpPr>
          <p:spPr>
            <a:xfrm>
              <a:off x="7165631" y="4324763"/>
              <a:ext cx="479298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000" dirty="0"/>
                <a:t>ETH:</a:t>
              </a:r>
              <a:endParaRPr lang="en-DE" sz="20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160DD4EC-6A9D-4A87-B452-2CC77C018C24}"/>
                    </a:ext>
                  </a:extLst>
                </p:cNvPr>
                <p:cNvSpPr txBox="1"/>
                <p:nvPr/>
              </p:nvSpPr>
              <p:spPr>
                <a:xfrm>
                  <a:off x="9876011" y="4278596"/>
                  <a:ext cx="1419170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⟨"/>
                            <m:endChr m:val="⟩"/>
                            <m:ctrlPr>
                              <a:rPr lang="en-DE" sz="20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</m:d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∝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oMath>
                    </m:oMathPara>
                  </a14:m>
                  <a:endParaRPr lang="en-DE" sz="2000" dirty="0"/>
                </a:p>
              </p:txBody>
            </p:sp>
          </mc:Choice>
          <mc:Fallback xmlns="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160DD4EC-6A9D-4A87-B452-2CC77C018C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76011" y="4278596"/>
                  <a:ext cx="1419170" cy="400110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5607CED-6650-4BDE-B322-43450399E058}"/>
                  </a:ext>
                </a:extLst>
              </p:cNvPr>
              <p:cNvSpPr txBox="1"/>
              <p:nvPr/>
            </p:nvSpPr>
            <p:spPr>
              <a:xfrm>
                <a:off x="2882802" y="1523283"/>
                <a:ext cx="1050609" cy="3463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/2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p>
                      </m:sSubSup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5607CED-6650-4BDE-B322-43450399E0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2802" y="1523283"/>
                <a:ext cx="1050609" cy="346377"/>
              </a:xfrm>
              <a:prstGeom prst="rect">
                <a:avLst/>
              </a:prstGeom>
              <a:blipFill>
                <a:blip r:embed="rId15"/>
                <a:stretch>
                  <a:fillRect l="-5814" r="-1744" b="-2807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TextBox 50">
            <a:extLst>
              <a:ext uri="{FF2B5EF4-FFF2-40B4-BE49-F238E27FC236}">
                <a16:creationId xmlns:a16="http://schemas.microsoft.com/office/drawing/2014/main" id="{0C75763C-A730-406C-B362-13049A0467BF}"/>
              </a:ext>
            </a:extLst>
          </p:cNvPr>
          <p:cNvSpPr txBox="1"/>
          <p:nvPr/>
        </p:nvSpPr>
        <p:spPr>
          <a:xfrm>
            <a:off x="2566205" y="6106055"/>
            <a:ext cx="1820114" cy="307777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sz="2000" dirty="0"/>
              <a:t>Disorder strength</a:t>
            </a:r>
            <a:endParaRPr lang="en-DE" sz="2000" dirty="0"/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B4472232-697F-4671-7898-0E04EBAD5523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b="55352"/>
          <a:stretch/>
        </p:blipFill>
        <p:spPr>
          <a:xfrm>
            <a:off x="7137949" y="253011"/>
            <a:ext cx="4850851" cy="1156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495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37" grpId="0"/>
      <p:bldP spid="5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B1987DB-F944-4543-8C2D-02CE9BA8AF31}"/>
              </a:ext>
            </a:extLst>
          </p:cNvPr>
          <p:cNvSpPr/>
          <p:nvPr/>
        </p:nvSpPr>
        <p:spPr>
          <a:xfrm>
            <a:off x="282432" y="350123"/>
            <a:ext cx="11601091" cy="601627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508976" rIns="508976" bIns="508976" rtlCol="0" anchor="ctr"/>
          <a:lstStyle/>
          <a:p>
            <a:r>
              <a:rPr lang="en-US" sz="4400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Many-body quantum dynamics group (mbqd.de)</a:t>
            </a:r>
            <a:endParaRPr lang="aa-ET" sz="4400" dirty="0">
              <a:solidFill>
                <a:schemeClr val="tx1"/>
              </a:solidFill>
              <a:latin typeface="+mj-lt"/>
              <a:cs typeface="Arial" panose="020B0604020202020204" pitchFamily="34" charset="0"/>
            </a:endParaRPr>
          </a:p>
        </p:txBody>
      </p:sp>
      <p:pic>
        <p:nvPicPr>
          <p:cNvPr id="3" name="Picture 2" descr="A group of people posing for a photo on a rocky hill&#10;&#10;Description automatically generated with medium confidence">
            <a:extLst>
              <a:ext uri="{FF2B5EF4-FFF2-40B4-BE49-F238E27FC236}">
                <a16:creationId xmlns:a16="http://schemas.microsoft.com/office/drawing/2014/main" id="{6C9D4E19-EF33-48ED-A504-9202F37CB2E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65" t="25355" r="19125" b="11038"/>
          <a:stretch/>
        </p:blipFill>
        <p:spPr>
          <a:xfrm>
            <a:off x="277659" y="1774441"/>
            <a:ext cx="5569810" cy="406219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1E8AFC7-8C83-4906-81E9-5DD58FD7D95A}"/>
              </a:ext>
            </a:extLst>
          </p:cNvPr>
          <p:cNvSpPr/>
          <p:nvPr/>
        </p:nvSpPr>
        <p:spPr>
          <a:xfrm>
            <a:off x="9032780" y="1594743"/>
            <a:ext cx="2841170" cy="405266"/>
          </a:xfrm>
          <a:prstGeom prst="rect">
            <a:avLst/>
          </a:prstGeom>
          <a:solidFill>
            <a:srgbClr val="8FAADC"/>
          </a:solidFill>
          <a:ln w="38100">
            <a:solidFill>
              <a:srgbClr val="8FAA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508976" rIns="180000" bIns="508976" rtlCol="0" anchor="ctr"/>
          <a:lstStyle/>
          <a:p>
            <a:r>
              <a:rPr lang="en-US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Entanglement detection</a:t>
            </a:r>
            <a:endParaRPr lang="aa-ET" sz="16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5FD53C-5603-433E-AC02-73AFC5DCD10C}"/>
              </a:ext>
            </a:extLst>
          </p:cNvPr>
          <p:cNvSpPr/>
          <p:nvPr/>
        </p:nvSpPr>
        <p:spPr>
          <a:xfrm>
            <a:off x="9032780" y="2000009"/>
            <a:ext cx="2841170" cy="965687"/>
          </a:xfrm>
          <a:prstGeom prst="rect">
            <a:avLst/>
          </a:prstGeom>
          <a:solidFill>
            <a:schemeClr val="bg1"/>
          </a:solidFill>
          <a:ln w="38100">
            <a:solidFill>
              <a:srgbClr val="8FAA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108000" rIns="180000" bIns="182880" rtlCol="0" anchor="t" anchorCtr="0"/>
          <a:lstStyle/>
          <a:p>
            <a:pPr>
              <a:spcAft>
                <a:spcPts val="2545"/>
              </a:spcAft>
            </a:pP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to quantify and detect entanglement in quantum many-body systems?</a:t>
            </a:r>
            <a:r>
              <a:rPr lang="en-US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30CCE37-6583-4CA1-832E-976EE6FF6C5D}"/>
              </a:ext>
            </a:extLst>
          </p:cNvPr>
          <p:cNvSpPr/>
          <p:nvPr/>
        </p:nvSpPr>
        <p:spPr>
          <a:xfrm>
            <a:off x="9080280" y="5114318"/>
            <a:ext cx="2841170" cy="405266"/>
          </a:xfrm>
          <a:prstGeom prst="rect">
            <a:avLst/>
          </a:prstGeom>
          <a:solidFill>
            <a:srgbClr val="8FAADC"/>
          </a:solidFill>
          <a:ln w="38100">
            <a:solidFill>
              <a:srgbClr val="8FAA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508976" rIns="180000" bIns="508976" rtlCol="0" anchor="ctr"/>
          <a:lstStyle/>
          <a:p>
            <a:r>
              <a:rPr lang="en-US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Disordered spin systems</a:t>
            </a:r>
            <a:endParaRPr lang="aa-ET" sz="16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0724C7A-75B1-4A5F-8B91-AC12B5C707CA}"/>
              </a:ext>
            </a:extLst>
          </p:cNvPr>
          <p:cNvSpPr/>
          <p:nvPr/>
        </p:nvSpPr>
        <p:spPr>
          <a:xfrm>
            <a:off x="9080280" y="5554754"/>
            <a:ext cx="2841170" cy="965687"/>
          </a:xfrm>
          <a:prstGeom prst="rect">
            <a:avLst/>
          </a:prstGeom>
          <a:solidFill>
            <a:schemeClr val="bg1"/>
          </a:solidFill>
          <a:ln w="38100">
            <a:solidFill>
              <a:srgbClr val="8FAA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108000" rIns="180000" bIns="182880" rtlCol="0" anchor="t" anchorCtr="0"/>
          <a:lstStyle/>
          <a:p>
            <a:pPr>
              <a:spcAft>
                <a:spcPts val="2545"/>
              </a:spcAft>
            </a:pP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When and how do disordered spin systems thermalize?</a:t>
            </a:r>
            <a:endParaRPr lang="en-US" sz="16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F32DF7B-83B9-4BBA-A64A-15B6461B8D6A}"/>
              </a:ext>
            </a:extLst>
          </p:cNvPr>
          <p:cNvSpPr/>
          <p:nvPr/>
        </p:nvSpPr>
        <p:spPr>
          <a:xfrm>
            <a:off x="9032780" y="3406518"/>
            <a:ext cx="2841170" cy="405266"/>
          </a:xfrm>
          <a:prstGeom prst="rect">
            <a:avLst/>
          </a:prstGeom>
          <a:solidFill>
            <a:srgbClr val="8FAADC"/>
          </a:solidFill>
          <a:ln w="38100">
            <a:solidFill>
              <a:srgbClr val="8FAA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508976" rIns="180000" bIns="508976" rtlCol="0" anchor="ctr"/>
          <a:lstStyle/>
          <a:p>
            <a:r>
              <a:rPr lang="en-US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Neural quantum states</a:t>
            </a:r>
            <a:endParaRPr lang="aa-ET" sz="16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E34833E-856F-4765-A7E4-B818CD9B28AA}"/>
              </a:ext>
            </a:extLst>
          </p:cNvPr>
          <p:cNvSpPr/>
          <p:nvPr/>
        </p:nvSpPr>
        <p:spPr>
          <a:xfrm>
            <a:off x="9032780" y="3846954"/>
            <a:ext cx="2841170" cy="965687"/>
          </a:xfrm>
          <a:prstGeom prst="rect">
            <a:avLst/>
          </a:prstGeom>
          <a:solidFill>
            <a:schemeClr val="bg1"/>
          </a:solidFill>
          <a:ln w="38100">
            <a:solidFill>
              <a:srgbClr val="8FAA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108000" rIns="180000" bIns="182880" rtlCol="0" anchor="t" anchorCtr="0"/>
          <a:lstStyle/>
          <a:p>
            <a:pPr>
              <a:spcAft>
                <a:spcPts val="2545"/>
              </a:spcAft>
            </a:pPr>
            <a:r>
              <a:rPr 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to efficiently represent quantum many-body states?</a:t>
            </a:r>
            <a:endParaRPr lang="en-US" sz="16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6118298-F6D3-4C1C-903D-A036524945E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3300" y="5190069"/>
            <a:ext cx="2841170" cy="132452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65AA0B3-30D5-45E3-8E2E-401B3B71DD1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5800" y="1521558"/>
            <a:ext cx="2875530" cy="149920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70F906E-AF2B-4B2F-91CC-1714176B7AD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0588" y="3363547"/>
            <a:ext cx="2790742" cy="144760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28E6687-F557-4B06-9E4E-93699695457E}"/>
              </a:ext>
            </a:extLst>
          </p:cNvPr>
          <p:cNvSpPr txBox="1"/>
          <p:nvPr/>
        </p:nvSpPr>
        <p:spPr>
          <a:xfrm>
            <a:off x="187926" y="5849782"/>
            <a:ext cx="42059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Inaugural group retreat,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Galtür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2021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C8F34BE-D21C-4D29-8231-C0E1277037FF}"/>
              </a:ext>
            </a:extLst>
          </p:cNvPr>
          <p:cNvSpPr/>
          <p:nvPr/>
        </p:nvSpPr>
        <p:spPr>
          <a:xfrm>
            <a:off x="5955800" y="5012097"/>
            <a:ext cx="6088081" cy="164907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119272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623ECAA-378C-4E61-8CEB-5DE5C7FE26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91" y="96372"/>
            <a:ext cx="10515600" cy="1325563"/>
          </a:xfrm>
        </p:spPr>
        <p:txBody>
          <a:bodyPr/>
          <a:lstStyle/>
          <a:p>
            <a:r>
              <a:rPr lang="en-US" dirty="0"/>
              <a:t>Experimental observation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5526B97-4A54-1A61-C8D7-89318D2AA30E}"/>
              </a:ext>
            </a:extLst>
          </p:cNvPr>
          <p:cNvGrpSpPr/>
          <p:nvPr/>
        </p:nvGrpSpPr>
        <p:grpSpPr>
          <a:xfrm>
            <a:off x="205022" y="1421935"/>
            <a:ext cx="8508800" cy="5254729"/>
            <a:chOff x="205022" y="1421935"/>
            <a:chExt cx="8508800" cy="5254729"/>
          </a:xfrm>
        </p:grpSpPr>
        <p:sp>
          <p:nvSpPr>
            <p:cNvPr id="4" name="Textfeld 3">
              <a:extLst>
                <a:ext uri="{FF2B5EF4-FFF2-40B4-BE49-F238E27FC236}">
                  <a16:creationId xmlns:a16="http://schemas.microsoft.com/office/drawing/2014/main" id="{333EDC1A-4190-46EB-B558-F991F24B028B}"/>
                </a:ext>
              </a:extLst>
            </p:cNvPr>
            <p:cNvSpPr txBox="1"/>
            <p:nvPr/>
          </p:nvSpPr>
          <p:spPr>
            <a:xfrm>
              <a:off x="7110459" y="5053689"/>
              <a:ext cx="9380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No field</a:t>
              </a:r>
            </a:p>
          </p:txBody>
        </p:sp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E7058E00-50BF-45F6-9A59-4A824C07FE93}"/>
                </a:ext>
              </a:extLst>
            </p:cNvPr>
            <p:cNvSpPr/>
            <p:nvPr/>
          </p:nvSpPr>
          <p:spPr>
            <a:xfrm>
              <a:off x="1521074" y="1925987"/>
              <a:ext cx="5040560" cy="12961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7CCB131A-CF33-4F1E-A094-9B440FEA43AB}"/>
                </a:ext>
              </a:extLst>
            </p:cNvPr>
            <p:cNvSpPr/>
            <p:nvPr/>
          </p:nvSpPr>
          <p:spPr>
            <a:xfrm>
              <a:off x="1110085" y="1574174"/>
              <a:ext cx="5040560" cy="12961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Grafik 7">
              <a:extLst>
                <a:ext uri="{FF2B5EF4-FFF2-40B4-BE49-F238E27FC236}">
                  <a16:creationId xmlns:a16="http://schemas.microsoft.com/office/drawing/2014/main" id="{66EEF6D2-9D3D-465B-BFAF-A81587AB6CC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5022" y="1421935"/>
              <a:ext cx="6630026" cy="4972521"/>
            </a:xfrm>
            <a:prstGeom prst="rect">
              <a:avLst/>
            </a:prstGeom>
          </p:spPr>
        </p:pic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D2410618-FBD6-4BAF-875C-F27ADB734ECD}"/>
                </a:ext>
              </a:extLst>
            </p:cNvPr>
            <p:cNvSpPr txBox="1"/>
            <p:nvPr/>
          </p:nvSpPr>
          <p:spPr>
            <a:xfrm>
              <a:off x="7049254" y="3795254"/>
              <a:ext cx="16645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Weak field</a:t>
              </a:r>
            </a:p>
          </p:txBody>
        </p:sp>
        <p:cxnSp>
          <p:nvCxnSpPr>
            <p:cNvPr id="13" name="Gerade Verbindung mit Pfeil 12">
              <a:extLst>
                <a:ext uri="{FF2B5EF4-FFF2-40B4-BE49-F238E27FC236}">
                  <a16:creationId xmlns:a16="http://schemas.microsoft.com/office/drawing/2014/main" id="{6948331C-0788-42C8-B9DC-88A005BF53EC}"/>
                </a:ext>
              </a:extLst>
            </p:cNvPr>
            <p:cNvCxnSpPr>
              <a:cxnSpLocks/>
              <a:stCxn id="12" idx="1"/>
            </p:cNvCxnSpPr>
            <p:nvPr/>
          </p:nvCxnSpPr>
          <p:spPr>
            <a:xfrm flipH="1">
              <a:off x="6655358" y="3979920"/>
              <a:ext cx="393896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DAC47A18-1DDB-4C44-91AC-508FB9EE86AA}"/>
                </a:ext>
              </a:extLst>
            </p:cNvPr>
            <p:cNvSpPr txBox="1"/>
            <p:nvPr/>
          </p:nvSpPr>
          <p:spPr>
            <a:xfrm>
              <a:off x="7038948" y="2827816"/>
              <a:ext cx="16645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Strong field</a:t>
              </a:r>
            </a:p>
          </p:txBody>
        </p:sp>
        <p:cxnSp>
          <p:nvCxnSpPr>
            <p:cNvPr id="15" name="Gerade Verbindung mit Pfeil 14">
              <a:extLst>
                <a:ext uri="{FF2B5EF4-FFF2-40B4-BE49-F238E27FC236}">
                  <a16:creationId xmlns:a16="http://schemas.microsoft.com/office/drawing/2014/main" id="{E263636B-A6B9-4E0B-B3E2-4BEA5982CDDB}"/>
                </a:ext>
              </a:extLst>
            </p:cNvPr>
            <p:cNvCxnSpPr>
              <a:cxnSpLocks/>
              <a:stCxn id="14" idx="1"/>
            </p:cNvCxnSpPr>
            <p:nvPr/>
          </p:nvCxnSpPr>
          <p:spPr>
            <a:xfrm flipH="1">
              <a:off x="6645052" y="3012482"/>
              <a:ext cx="393896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82205339-FEFC-4367-83DD-B5FBD1E93D2C}"/>
                </a:ext>
              </a:extLst>
            </p:cNvPr>
            <p:cNvSpPr txBox="1"/>
            <p:nvPr/>
          </p:nvSpPr>
          <p:spPr>
            <a:xfrm>
              <a:off x="4621405" y="6338110"/>
              <a:ext cx="373929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Solid lines: semiclassical DTWA simulations</a:t>
              </a:r>
            </a:p>
          </p:txBody>
        </p:sp>
        <p:cxnSp>
          <p:nvCxnSpPr>
            <p:cNvPr id="5" name="Gerade Verbindung mit Pfeil 4">
              <a:extLst>
                <a:ext uri="{FF2B5EF4-FFF2-40B4-BE49-F238E27FC236}">
                  <a16:creationId xmlns:a16="http://schemas.microsoft.com/office/drawing/2014/main" id="{9603EDEC-7181-41FE-9A39-89E92BFEED0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44554" y="5238355"/>
              <a:ext cx="393896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feld 13">
            <a:extLst>
              <a:ext uri="{FF2B5EF4-FFF2-40B4-BE49-F238E27FC236}">
                <a16:creationId xmlns:a16="http://schemas.microsoft.com/office/drawing/2014/main" id="{AC3CC470-1B31-42E9-8E38-50DEC6B3ADB5}"/>
              </a:ext>
            </a:extLst>
          </p:cNvPr>
          <p:cNvSpPr txBox="1"/>
          <p:nvPr/>
        </p:nvSpPr>
        <p:spPr>
          <a:xfrm>
            <a:off x="7871232" y="252322"/>
            <a:ext cx="3426685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Spectral and eigenstate properties are not measurable</a:t>
            </a:r>
          </a:p>
          <a:p>
            <a:r>
              <a:rPr lang="en-US" sz="2000" dirty="0"/>
              <a:t>→ External field dependence of global magnetization!</a:t>
            </a:r>
          </a:p>
          <a:p>
            <a:endParaRPr lang="en-US" b="1" dirty="0"/>
          </a:p>
        </p:txBody>
      </p:sp>
      <p:pic>
        <p:nvPicPr>
          <p:cNvPr id="19" name="Grafik 20" descr="\documentclass{article}&#10;\usepackage{amsmath}&#10;&#10;\pagestyle{empty}&#10;\begin{document}&#10;&#10;&#10;\begin{equation*}&#10;\hat{H}_{XXZ} = \sum_{i, j}J_{i,j}\left(s_i^x s_j^x + s_i^y s_j^y + \delta s_i^z s_i^z\right) + h \sum_i s_i^x&#10;\end{equation*}&#10;&#10;\end{document}" title="IguanaTex Bitmap Display">
            <a:extLst>
              <a:ext uri="{FF2B5EF4-FFF2-40B4-BE49-F238E27FC236}">
                <a16:creationId xmlns:a16="http://schemas.microsoft.com/office/drawing/2014/main" id="{877E7221-B7A5-4AF0-B2AB-8DC51C98833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20967" b="-7570"/>
          <a:stretch/>
        </p:blipFill>
        <p:spPr>
          <a:xfrm>
            <a:off x="7625711" y="1979577"/>
            <a:ext cx="4257793" cy="615110"/>
          </a:xfrm>
          <a:prstGeom prst="rect">
            <a:avLst/>
          </a:prstGeom>
        </p:spPr>
      </p:pic>
      <p:pic>
        <p:nvPicPr>
          <p:cNvPr id="22" name="Grafik 20" descr="\documentclass{article}&#10;\usepackage{amsmath}&#10;&#10;\pagestyle{empty}&#10;\begin{document}&#10;&#10;&#10;\begin{equation*}&#10;\hat{H}_{XXZ} = \sum_{i, j}J_{i,j}\left(s_i^x s_j^x + s_i^y s_j^y + \delta s_i^z s_i^z\right) + h \sum_i s_i^x&#10;\end{equation*}&#10;&#10;\end{document}" title="IguanaTex Bitmap Display">
            <a:extLst>
              <a:ext uri="{FF2B5EF4-FFF2-40B4-BE49-F238E27FC236}">
                <a16:creationId xmlns:a16="http://schemas.microsoft.com/office/drawing/2014/main" id="{42646C17-DAD8-91BD-B58F-C7901986938D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440" b="2973"/>
          <a:stretch/>
        </p:blipFill>
        <p:spPr>
          <a:xfrm>
            <a:off x="10573401" y="2585063"/>
            <a:ext cx="1053789" cy="55481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B8327B8-C92C-B7B6-DEFF-4C4F0A1EF506}"/>
                  </a:ext>
                </a:extLst>
              </p:cNvPr>
              <p:cNvSpPr txBox="1"/>
              <p:nvPr/>
            </p:nvSpPr>
            <p:spPr>
              <a:xfrm>
                <a:off x="10777500" y="2604311"/>
                <a:ext cx="239296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𝛺</m:t>
                      </m:r>
                    </m:oMath>
                  </m:oMathPara>
                </a14:m>
                <a:endParaRPr lang="en-DE" sz="2000" i="1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B8327B8-C92C-B7B6-DEFF-4C4F0A1EF5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77500" y="2604311"/>
                <a:ext cx="239296" cy="307777"/>
              </a:xfrm>
              <a:prstGeom prst="rect">
                <a:avLst/>
              </a:prstGeom>
              <a:blipFill>
                <a:blip r:embed="rId6"/>
                <a:stretch>
                  <a:fillRect l="-25641" r="-23077" b="-5882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357FD439-F0FC-6AE2-0380-4DC9D4CBB8F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21574" y="4164586"/>
            <a:ext cx="3065404" cy="2306825"/>
          </a:xfrm>
          <a:prstGeom prst="rect">
            <a:avLst/>
          </a:prstGeom>
        </p:spPr>
      </p:pic>
      <p:sp>
        <p:nvSpPr>
          <p:cNvPr id="24" name="Textfeld 13">
            <a:extLst>
              <a:ext uri="{FF2B5EF4-FFF2-40B4-BE49-F238E27FC236}">
                <a16:creationId xmlns:a16="http://schemas.microsoft.com/office/drawing/2014/main" id="{F154F9D1-A15E-383B-0346-C1BA463E8167}"/>
              </a:ext>
            </a:extLst>
          </p:cNvPr>
          <p:cNvSpPr txBox="1"/>
          <p:nvPr/>
        </p:nvSpPr>
        <p:spPr>
          <a:xfrm>
            <a:off x="8918353" y="3521723"/>
            <a:ext cx="3426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Spin locking effect: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0278224-EA54-D827-2321-EB8D2F5B8D16}"/>
              </a:ext>
            </a:extLst>
          </p:cNvPr>
          <p:cNvSpPr/>
          <p:nvPr/>
        </p:nvSpPr>
        <p:spPr>
          <a:xfrm>
            <a:off x="10459091" y="2482320"/>
            <a:ext cx="1424413" cy="74192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524169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/>
      <p:bldP spid="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623ECAA-378C-4E61-8CEB-5DE5C7FE2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Long-time magnetization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E7058E00-50BF-45F6-9A59-4A824C07FE93}"/>
              </a:ext>
            </a:extLst>
          </p:cNvPr>
          <p:cNvSpPr/>
          <p:nvPr/>
        </p:nvSpPr>
        <p:spPr>
          <a:xfrm>
            <a:off x="3719736" y="1916832"/>
            <a:ext cx="5040560" cy="12961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CCB131A-CF33-4F1E-A094-9B440FEA43AB}"/>
              </a:ext>
            </a:extLst>
          </p:cNvPr>
          <p:cNvSpPr/>
          <p:nvPr/>
        </p:nvSpPr>
        <p:spPr>
          <a:xfrm>
            <a:off x="3308747" y="1565019"/>
            <a:ext cx="5040560" cy="12961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feld 633">
            <a:extLst>
              <a:ext uri="{FF2B5EF4-FFF2-40B4-BE49-F238E27FC236}">
                <a16:creationId xmlns:a16="http://schemas.microsoft.com/office/drawing/2014/main" id="{5CC9A1D3-5308-4AE4-975A-04139DDF2690}"/>
              </a:ext>
            </a:extLst>
          </p:cNvPr>
          <p:cNvSpPr txBox="1"/>
          <p:nvPr/>
        </p:nvSpPr>
        <p:spPr>
          <a:xfrm>
            <a:off x="7539058" y="387785"/>
            <a:ext cx="38703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usp feature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Asymmetry</a:t>
            </a: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Magnetization &gt; 0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5C6D2B-56EA-6D87-94C2-F2964DBB6D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60018"/>
            <a:ext cx="10247616" cy="450541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3E1B4BB-8320-D82D-C08A-C19918EC24F6}"/>
              </a:ext>
            </a:extLst>
          </p:cNvPr>
          <p:cNvSpPr txBox="1"/>
          <p:nvPr/>
        </p:nvSpPr>
        <p:spPr>
          <a:xfrm>
            <a:off x="10120047" y="757116"/>
            <a:ext cx="17675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→ Thermal?</a:t>
            </a:r>
          </a:p>
        </p:txBody>
      </p:sp>
    </p:spTree>
    <p:extLst>
      <p:ext uri="{BB962C8B-B14F-4D97-AF65-F5344CB8AC3E}">
        <p14:creationId xmlns:p14="http://schemas.microsoft.com/office/powerpoint/2010/main" val="2399081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623ECAA-378C-4E61-8CEB-5DE5C7FE26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685" y="13312"/>
            <a:ext cx="10515600" cy="1325563"/>
          </a:xfrm>
        </p:spPr>
        <p:txBody>
          <a:bodyPr/>
          <a:lstStyle/>
          <a:p>
            <a:r>
              <a:rPr lang="en-US" dirty="0"/>
              <a:t>Thermal ensembles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4FE0149-77F2-4F81-A8EE-9A2E6AA1C8B1}"/>
              </a:ext>
            </a:extLst>
          </p:cNvPr>
          <p:cNvGrpSpPr/>
          <p:nvPr/>
        </p:nvGrpSpPr>
        <p:grpSpPr>
          <a:xfrm>
            <a:off x="6296797" y="485045"/>
            <a:ext cx="5387352" cy="571823"/>
            <a:chOff x="6240016" y="435126"/>
            <a:chExt cx="5387352" cy="571823"/>
          </a:xfrm>
        </p:grpSpPr>
        <p:pic>
          <p:nvPicPr>
            <p:cNvPr id="8" name="Grafik 20" descr="\documentclass{article}&#10;\usepackage{amsmath}&#10;&#10;\pagestyle{empty}&#10;\begin{document}&#10;&#10;&#10;\begin{equation*}&#10;\hat{H}_{XXZ} = \sum_{i, j}J_{i,j}\left(s_i^x s_j^x + s_i^y s_j^y + \delta s_i^z s_i^z\right) + h \sum_i s_i^x&#10;\end{equation*}&#10;&#10;\end{document}" title="IguanaTex Bitmap Display">
              <a:extLst>
                <a:ext uri="{FF2B5EF4-FFF2-40B4-BE49-F238E27FC236}">
                  <a16:creationId xmlns:a16="http://schemas.microsoft.com/office/drawing/2014/main" id="{9ABEE253-9C22-4B4C-982B-3C21CFFDADA8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40016" y="435126"/>
              <a:ext cx="5387352" cy="571823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255E5797-8EAD-48CF-9982-BE82A13AB32A}"/>
                    </a:ext>
                  </a:extLst>
                </p:cNvPr>
                <p:cNvSpPr txBox="1"/>
                <p:nvPr/>
              </p:nvSpPr>
              <p:spPr>
                <a:xfrm>
                  <a:off x="10777677" y="454374"/>
                  <a:ext cx="239296" cy="30777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𝛺</m:t>
                        </m:r>
                      </m:oMath>
                    </m:oMathPara>
                  </a14:m>
                  <a:endParaRPr lang="en-DE" sz="2000" i="1" dirty="0"/>
                </a:p>
              </p:txBody>
            </p:sp>
          </mc:Choice>
          <mc:Fallback xmlns="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255E5797-8EAD-48CF-9982-BE82A13AB32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77677" y="454374"/>
                  <a:ext cx="239296" cy="307777"/>
                </a:xfrm>
                <a:prstGeom prst="rect">
                  <a:avLst/>
                </a:prstGeom>
                <a:blipFill>
                  <a:blip r:embed="rId6"/>
                  <a:stretch>
                    <a:fillRect l="-22500" r="-22500" b="-6000"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2" name="Grafik 6">
            <a:extLst>
              <a:ext uri="{FF2B5EF4-FFF2-40B4-BE49-F238E27FC236}">
                <a16:creationId xmlns:a16="http://schemas.microsoft.com/office/drawing/2014/main" id="{26DDD71E-728A-441B-9665-48ED6A07AE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74896" y="1787833"/>
            <a:ext cx="4111576" cy="558033"/>
          </a:xfrm>
          <a:prstGeom prst="rect">
            <a:avLst/>
          </a:prstGeom>
        </p:spPr>
      </p:pic>
      <p:sp>
        <p:nvSpPr>
          <p:cNvPr id="22" name="Rechteck: abgerundete Ecken 16">
            <a:extLst>
              <a:ext uri="{FF2B5EF4-FFF2-40B4-BE49-F238E27FC236}">
                <a16:creationId xmlns:a16="http://schemas.microsoft.com/office/drawing/2014/main" id="{A4F1F22E-17B1-4CCE-8659-681E95F45751}"/>
              </a:ext>
            </a:extLst>
          </p:cNvPr>
          <p:cNvSpPr/>
          <p:nvPr/>
        </p:nvSpPr>
        <p:spPr>
          <a:xfrm>
            <a:off x="515957" y="1238039"/>
            <a:ext cx="5369752" cy="1204696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feld 17">
            <a:extLst>
              <a:ext uri="{FF2B5EF4-FFF2-40B4-BE49-F238E27FC236}">
                <a16:creationId xmlns:a16="http://schemas.microsoft.com/office/drawing/2014/main" id="{1734DC35-E8B9-4AC7-AA14-0DAB579929FB}"/>
              </a:ext>
            </a:extLst>
          </p:cNvPr>
          <p:cNvSpPr txBox="1"/>
          <p:nvPr/>
        </p:nvSpPr>
        <p:spPr>
          <a:xfrm>
            <a:off x="582857" y="1349748"/>
            <a:ext cx="1737418" cy="3350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u="sng" dirty="0"/>
              <a:t>Time evolution: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D54270B-3CDC-47C5-943A-AE6A0557F06C}"/>
              </a:ext>
            </a:extLst>
          </p:cNvPr>
          <p:cNvGrpSpPr/>
          <p:nvPr/>
        </p:nvGrpSpPr>
        <p:grpSpPr>
          <a:xfrm>
            <a:off x="522208" y="2476286"/>
            <a:ext cx="5453955" cy="1822624"/>
            <a:chOff x="522208" y="2476286"/>
            <a:chExt cx="5453955" cy="182262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feld 9">
                  <a:extLst>
                    <a:ext uri="{FF2B5EF4-FFF2-40B4-BE49-F238E27FC236}">
                      <a16:creationId xmlns:a16="http://schemas.microsoft.com/office/drawing/2014/main" id="{F4ED74FA-B706-4D10-AFF9-D0387FE7B730}"/>
                    </a:ext>
                  </a:extLst>
                </p:cNvPr>
                <p:cNvSpPr txBox="1"/>
                <p:nvPr/>
              </p:nvSpPr>
              <p:spPr>
                <a:xfrm>
                  <a:off x="4022244" y="3739124"/>
                  <a:ext cx="1953919" cy="42642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100" dirty="0"/>
                    <a:t>Eigenstate expectation value (EEV)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de-DE" sz="1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1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de-DE" sz="1100" b="0" i="1" smtClean="0">
                              <a:latin typeface="Cambria Math" panose="02040503050406030204" pitchFamily="18" charset="0"/>
                            </a:rPr>
                            <m:t>𝛼𝛼</m:t>
                          </m:r>
                        </m:sub>
                      </m:sSub>
                    </m:oMath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13" name="Textfeld 9">
                  <a:extLst>
                    <a:ext uri="{FF2B5EF4-FFF2-40B4-BE49-F238E27FC236}">
                      <a16:creationId xmlns:a16="http://schemas.microsoft.com/office/drawing/2014/main" id="{F4ED74FA-B706-4D10-AFF9-D0387FE7B7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22244" y="3739124"/>
                  <a:ext cx="1953919" cy="426423"/>
                </a:xfrm>
                <a:prstGeom prst="rect">
                  <a:avLst/>
                </a:prstGeom>
                <a:blipFill>
                  <a:blip r:embed="rId8"/>
                  <a:stretch>
                    <a:fillRect t="-1429" b="-10000"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feld 10">
                  <a:extLst>
                    <a:ext uri="{FF2B5EF4-FFF2-40B4-BE49-F238E27FC236}">
                      <a16:creationId xmlns:a16="http://schemas.microsoft.com/office/drawing/2014/main" id="{294C0BDE-2D7F-4FB7-AA28-C0DEA42FBDDC}"/>
                    </a:ext>
                  </a:extLst>
                </p:cNvPr>
                <p:cNvSpPr txBox="1"/>
                <p:nvPr/>
              </p:nvSpPr>
              <p:spPr>
                <a:xfrm>
                  <a:off x="3535318" y="3117908"/>
                  <a:ext cx="2241032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100" dirty="0"/>
                    <a:t>Eigenstate occupation number (EON)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de-DE" sz="11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de-DE" sz="11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DE" sz="11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10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de-DE" sz="11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de-DE" sz="11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14" name="Textfeld 10">
                  <a:extLst>
                    <a:ext uri="{FF2B5EF4-FFF2-40B4-BE49-F238E27FC236}">
                      <a16:creationId xmlns:a16="http://schemas.microsoft.com/office/drawing/2014/main" id="{294C0BDE-2D7F-4FB7-AA28-C0DEA42FBD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35318" y="3117908"/>
                  <a:ext cx="2241032" cy="430887"/>
                </a:xfrm>
                <a:prstGeom prst="rect">
                  <a:avLst/>
                </a:prstGeom>
                <a:blipFill>
                  <a:blip r:embed="rId9"/>
                  <a:stretch>
                    <a:fillRect t="-1408" b="-8451"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" name="Gerade Verbindung mit Pfeil 11">
              <a:extLst>
                <a:ext uri="{FF2B5EF4-FFF2-40B4-BE49-F238E27FC236}">
                  <a16:creationId xmlns:a16="http://schemas.microsoft.com/office/drawing/2014/main" id="{2A1BEB64-F42D-48E9-9038-4316055CB3F5}"/>
                </a:ext>
              </a:extLst>
            </p:cNvPr>
            <p:cNvCxnSpPr>
              <a:cxnSpLocks/>
              <a:stCxn id="14" idx="1"/>
            </p:cNvCxnSpPr>
            <p:nvPr/>
          </p:nvCxnSpPr>
          <p:spPr>
            <a:xfrm flipH="1">
              <a:off x="2930190" y="3333352"/>
              <a:ext cx="605128" cy="39558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Gerade Verbindung mit Pfeil 12">
              <a:extLst>
                <a:ext uri="{FF2B5EF4-FFF2-40B4-BE49-F238E27FC236}">
                  <a16:creationId xmlns:a16="http://schemas.microsoft.com/office/drawing/2014/main" id="{A32D84E1-0291-4A0F-838A-26B66675B0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11356" y="3952336"/>
              <a:ext cx="482808" cy="206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9" name="Grafik 13" descr="\documentclass{article}&#10;\usepackage{amsmath}&#10;\usepackage{braket}&#10;&#10;\pagestyle{empty}&#10;\begin{document}&#10;&#10;&#10;\begin{equation*}&#10;\braket{A}_{\text{diagonal}} = \sum_{\alpha}|C_{\alpha\alpha}|^2 A_{\alpha\alpha}&#10;\end{equation*}&#10;&#10;\end{document}" title="IguanaTex Bitmap Display">
              <a:extLst>
                <a:ext uri="{FF2B5EF4-FFF2-40B4-BE49-F238E27FC236}">
                  <a16:creationId xmlns:a16="http://schemas.microsoft.com/office/drawing/2014/main" id="{C354116B-C0FF-4E08-A45E-5603178F0901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4481" y="3766785"/>
              <a:ext cx="2746397" cy="434372"/>
            </a:xfrm>
            <a:prstGeom prst="rect">
              <a:avLst/>
            </a:prstGeom>
          </p:spPr>
        </p:pic>
        <p:sp>
          <p:nvSpPr>
            <p:cNvPr id="20" name="Rechteck: abgerundete Ecken 14">
              <a:extLst>
                <a:ext uri="{FF2B5EF4-FFF2-40B4-BE49-F238E27FC236}">
                  <a16:creationId xmlns:a16="http://schemas.microsoft.com/office/drawing/2014/main" id="{C38BBC9B-8D78-4D1E-8212-7839F0E6B8F1}"/>
                </a:ext>
              </a:extLst>
            </p:cNvPr>
            <p:cNvSpPr/>
            <p:nvPr/>
          </p:nvSpPr>
          <p:spPr>
            <a:xfrm>
              <a:off x="522208" y="3094216"/>
              <a:ext cx="5369752" cy="1204694"/>
            </a:xfrm>
            <a:prstGeom prst="round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feld 15">
              <a:extLst>
                <a:ext uri="{FF2B5EF4-FFF2-40B4-BE49-F238E27FC236}">
                  <a16:creationId xmlns:a16="http://schemas.microsoft.com/office/drawing/2014/main" id="{600AD68B-6BF8-44ED-BBF0-0BBB6F0CFA05}"/>
                </a:ext>
              </a:extLst>
            </p:cNvPr>
            <p:cNvSpPr txBox="1"/>
            <p:nvPr/>
          </p:nvSpPr>
          <p:spPr>
            <a:xfrm>
              <a:off x="589108" y="3205916"/>
              <a:ext cx="2211590" cy="3350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u="sng" dirty="0"/>
                <a:t>Diagonal ensemble: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feld 52">
                  <a:extLst>
                    <a:ext uri="{FF2B5EF4-FFF2-40B4-BE49-F238E27FC236}">
                      <a16:creationId xmlns:a16="http://schemas.microsoft.com/office/drawing/2014/main" id="{94FA412F-50FA-4BD2-9881-3163AE693F1A}"/>
                    </a:ext>
                  </a:extLst>
                </p:cNvPr>
                <p:cNvSpPr txBox="1"/>
                <p:nvPr/>
              </p:nvSpPr>
              <p:spPr>
                <a:xfrm rot="5400000">
                  <a:off x="2700682" y="2552749"/>
                  <a:ext cx="706924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3600" b="1" i="1" smtClean="0">
                            <a:solidFill>
                              <a:srgbClr val="EB1F29"/>
                            </a:solidFill>
                            <a:latin typeface="Cambria Math" panose="02040503050406030204" pitchFamily="18" charset="0"/>
                          </a:rPr>
                          <m:t>⇔</m:t>
                        </m:r>
                        <m:r>
                          <a:rPr lang="de-DE" sz="3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2" name="Textfeld 52">
                  <a:extLst>
                    <a:ext uri="{FF2B5EF4-FFF2-40B4-BE49-F238E27FC236}">
                      <a16:creationId xmlns:a16="http://schemas.microsoft.com/office/drawing/2014/main" id="{94FA412F-50FA-4BD2-9881-3163AE693F1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2700682" y="2552749"/>
                  <a:ext cx="706924" cy="553998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3" name="Textfeld 54">
              <a:extLst>
                <a:ext uri="{FF2B5EF4-FFF2-40B4-BE49-F238E27FC236}">
                  <a16:creationId xmlns:a16="http://schemas.microsoft.com/office/drawing/2014/main" id="{403B5DF0-5CAF-44B8-B3FB-0DEEC1CFC78A}"/>
                </a:ext>
              </a:extLst>
            </p:cNvPr>
            <p:cNvSpPr txBox="1"/>
            <p:nvPr/>
          </p:nvSpPr>
          <p:spPr>
            <a:xfrm>
              <a:off x="1364195" y="2543264"/>
              <a:ext cx="151532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sz="1800" b="1" dirty="0" err="1">
                  <a:solidFill>
                    <a:srgbClr val="EB1F29"/>
                  </a:solidFill>
                </a:rPr>
                <a:t>Equilibration</a:t>
              </a:r>
              <a:endParaRPr lang="en-US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1EBDA71-335F-463C-8A3B-D36965F7EE0F}"/>
              </a:ext>
            </a:extLst>
          </p:cNvPr>
          <p:cNvGrpSpPr/>
          <p:nvPr/>
        </p:nvGrpSpPr>
        <p:grpSpPr>
          <a:xfrm>
            <a:off x="576606" y="4388524"/>
            <a:ext cx="5302852" cy="2087747"/>
            <a:chOff x="576606" y="4388524"/>
            <a:chExt cx="5302852" cy="208774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feld 52">
                  <a:extLst>
                    <a:ext uri="{FF2B5EF4-FFF2-40B4-BE49-F238E27FC236}">
                      <a16:creationId xmlns:a16="http://schemas.microsoft.com/office/drawing/2014/main" id="{AB639DAE-979C-468E-874C-C7567CF8DA81}"/>
                    </a:ext>
                  </a:extLst>
                </p:cNvPr>
                <p:cNvSpPr txBox="1"/>
                <p:nvPr/>
              </p:nvSpPr>
              <p:spPr>
                <a:xfrm rot="5400000">
                  <a:off x="2717984" y="4464987"/>
                  <a:ext cx="706924" cy="553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3600" b="1" i="1" smtClean="0">
                            <a:solidFill>
                              <a:srgbClr val="EB1F29"/>
                            </a:solidFill>
                            <a:latin typeface="Cambria Math" panose="02040503050406030204" pitchFamily="18" charset="0"/>
                          </a:rPr>
                          <m:t>⇔</m:t>
                        </m:r>
                        <m:r>
                          <a:rPr lang="de-DE" sz="3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5" name="Textfeld 52">
                  <a:extLst>
                    <a:ext uri="{FF2B5EF4-FFF2-40B4-BE49-F238E27FC236}">
                      <a16:creationId xmlns:a16="http://schemas.microsoft.com/office/drawing/2014/main" id="{AB639DAE-979C-468E-874C-C7567CF8DA8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400000">
                  <a:off x="2717984" y="4464987"/>
                  <a:ext cx="706924" cy="553998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0503D79C-888C-4B81-889A-F8CA9C1DD93A}"/>
                </a:ext>
              </a:extLst>
            </p:cNvPr>
            <p:cNvGrpSpPr/>
            <p:nvPr/>
          </p:nvGrpSpPr>
          <p:grpSpPr>
            <a:xfrm>
              <a:off x="576606" y="5067036"/>
              <a:ext cx="5302852" cy="1409235"/>
              <a:chOff x="576606" y="5138954"/>
              <a:chExt cx="5302852" cy="1409235"/>
            </a:xfrm>
          </p:grpSpPr>
          <p:pic>
            <p:nvPicPr>
              <p:cNvPr id="24" name="Grafik 23" descr="\documentclass{article}&#10;\usepackage{amsmath}&#10;\usepackage{braket}&#10;&#10;\pagestyle{empty}&#10;\begin{document}&#10;&#10;&#10;\begin{equation*}&#10;\braket{A}_{\text{microcanonical}}(E_0) = \frac{1}{\mathcal{N}_{E_0, \Delta E}}\sum_{\substack{\alpha\\|E_0 - E_{\alpha}| &lt; \Delta E}}A_{\alpha\alpha}&#10;\end{equation*}&#10;&#10;\end{document}" title="IguanaTex Bitmap Display">
                <a:extLst>
                  <a:ext uri="{FF2B5EF4-FFF2-40B4-BE49-F238E27FC236}">
                    <a16:creationId xmlns:a16="http://schemas.microsoft.com/office/drawing/2014/main" id="{B252094F-23C0-4B83-80CC-4B10FDD3F198}"/>
                  </a:ext>
                </a:extLst>
              </p:cNvPr>
              <p:cNvPicPr>
                <a:picLocks noChangeAspect="1"/>
              </p:cNvPicPr>
              <p:nvPr>
                <p:custDataLst>
                  <p:tags r:id="rId1"/>
                </p:custDataLst>
              </p:nvPr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8694" y="5644740"/>
                <a:ext cx="4900060" cy="744705"/>
              </a:xfrm>
              <a:prstGeom prst="rect">
                <a:avLst/>
              </a:prstGeom>
            </p:spPr>
          </p:pic>
          <p:sp>
            <p:nvSpPr>
              <p:cNvPr id="27" name="Rechteck: abgerundete Ecken 56">
                <a:extLst>
                  <a:ext uri="{FF2B5EF4-FFF2-40B4-BE49-F238E27FC236}">
                    <a16:creationId xmlns:a16="http://schemas.microsoft.com/office/drawing/2014/main" id="{FC0665D2-CB3F-403A-9D97-C791B1180B96}"/>
                  </a:ext>
                </a:extLst>
              </p:cNvPr>
              <p:cNvSpPr/>
              <p:nvPr/>
            </p:nvSpPr>
            <p:spPr>
              <a:xfrm>
                <a:off x="576606" y="5138954"/>
                <a:ext cx="5302852" cy="1409235"/>
              </a:xfrm>
              <a:prstGeom prst="round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Textfeld 57">
                <a:extLst>
                  <a:ext uri="{FF2B5EF4-FFF2-40B4-BE49-F238E27FC236}">
                    <a16:creationId xmlns:a16="http://schemas.microsoft.com/office/drawing/2014/main" id="{14BEA865-98B1-47A2-98E4-B98D74936C9A}"/>
                  </a:ext>
                </a:extLst>
              </p:cNvPr>
              <p:cNvSpPr txBox="1"/>
              <p:nvPr/>
            </p:nvSpPr>
            <p:spPr>
              <a:xfrm>
                <a:off x="584425" y="5218736"/>
                <a:ext cx="287297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u="sng" dirty="0"/>
                  <a:t>Microcanonical ensemble:</a:t>
                </a:r>
              </a:p>
            </p:txBody>
          </p:sp>
        </p:grpSp>
        <p:sp>
          <p:nvSpPr>
            <p:cNvPr id="44" name="Textfeld 54">
              <a:extLst>
                <a:ext uri="{FF2B5EF4-FFF2-40B4-BE49-F238E27FC236}">
                  <a16:creationId xmlns:a16="http://schemas.microsoft.com/office/drawing/2014/main" id="{6BCAE3F9-B350-4406-BE68-211790B5937E}"/>
                </a:ext>
              </a:extLst>
            </p:cNvPr>
            <p:cNvSpPr txBox="1"/>
            <p:nvPr/>
          </p:nvSpPr>
          <p:spPr>
            <a:xfrm>
              <a:off x="1283077" y="4473147"/>
              <a:ext cx="167756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sz="1800" b="1" dirty="0" err="1">
                  <a:solidFill>
                    <a:srgbClr val="EB1F29"/>
                  </a:solidFill>
                </a:rPr>
                <a:t>Thermalization</a:t>
              </a:r>
              <a:endParaRPr lang="en-US" dirty="0"/>
            </a:p>
          </p:txBody>
        </p:sp>
      </p:grpSp>
      <p:sp>
        <p:nvSpPr>
          <p:cNvPr id="46" name="Textfeld 633">
            <a:extLst>
              <a:ext uri="{FF2B5EF4-FFF2-40B4-BE49-F238E27FC236}">
                <a16:creationId xmlns:a16="http://schemas.microsoft.com/office/drawing/2014/main" id="{74C1263D-CA38-4C5B-9616-4683A891861C}"/>
              </a:ext>
            </a:extLst>
          </p:cNvPr>
          <p:cNvSpPr txBox="1"/>
          <p:nvPr/>
        </p:nvSpPr>
        <p:spPr>
          <a:xfrm>
            <a:off x="6692248" y="1844969"/>
            <a:ext cx="51658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Numerical simulation (14 spins in 3d)</a:t>
            </a:r>
            <a:endParaRPr lang="en-GB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17B65A81-948E-41E8-9307-ADC95EFF838D}"/>
              </a:ext>
            </a:extLst>
          </p:cNvPr>
          <p:cNvGrpSpPr/>
          <p:nvPr/>
        </p:nvGrpSpPr>
        <p:grpSpPr>
          <a:xfrm>
            <a:off x="6503933" y="2562234"/>
            <a:ext cx="5165859" cy="2923138"/>
            <a:chOff x="6620329" y="2912596"/>
            <a:chExt cx="5165859" cy="2923138"/>
          </a:xfrm>
        </p:grpSpPr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BBE78448-AADE-46F6-911A-173D45DABE7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6620329" y="2930576"/>
              <a:ext cx="5165859" cy="2905158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B5F5473-C351-4184-969F-6158ACB17D3F}"/>
                </a:ext>
              </a:extLst>
            </p:cNvPr>
            <p:cNvSpPr/>
            <p:nvPr/>
          </p:nvSpPr>
          <p:spPr>
            <a:xfrm>
              <a:off x="6620329" y="2912596"/>
              <a:ext cx="170889" cy="20224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p:sp>
        <p:nvSpPr>
          <p:cNvPr id="48" name="Textfeld 633">
            <a:extLst>
              <a:ext uri="{FF2B5EF4-FFF2-40B4-BE49-F238E27FC236}">
                <a16:creationId xmlns:a16="http://schemas.microsoft.com/office/drawing/2014/main" id="{39198A83-4CA1-43C2-B8BD-7775E0E9A995}"/>
              </a:ext>
            </a:extLst>
          </p:cNvPr>
          <p:cNvSpPr txBox="1"/>
          <p:nvPr/>
        </p:nvSpPr>
        <p:spPr>
          <a:xfrm>
            <a:off x="6692248" y="5714341"/>
            <a:ext cx="51658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Fails to thermalize!</a:t>
            </a:r>
            <a:endParaRPr lang="en-GB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61E7333-8792-4160-BB95-A18455214881}"/>
                  </a:ext>
                </a:extLst>
              </p:cNvPr>
              <p:cNvSpPr txBox="1"/>
              <p:nvPr/>
            </p:nvSpPr>
            <p:spPr>
              <a:xfrm>
                <a:off x="2608966" y="3715199"/>
                <a:ext cx="390417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8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de-DE" sz="18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61E7333-8792-4160-BB95-A184552148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8966" y="3715199"/>
                <a:ext cx="390417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57779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3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623ECAA-378C-4E61-8CEB-5DE5C7FE26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685" y="13312"/>
            <a:ext cx="10515600" cy="1325563"/>
          </a:xfrm>
        </p:spPr>
        <p:txBody>
          <a:bodyPr/>
          <a:lstStyle/>
          <a:p>
            <a:r>
              <a:rPr lang="en-US" dirty="0"/>
              <a:t>Eigenstate thermalization</a:t>
            </a:r>
          </a:p>
        </p:txBody>
      </p:sp>
      <p:grpSp>
        <p:nvGrpSpPr>
          <p:cNvPr id="11" name="Gruppieren 2">
            <a:extLst>
              <a:ext uri="{FF2B5EF4-FFF2-40B4-BE49-F238E27FC236}">
                <a16:creationId xmlns:a16="http://schemas.microsoft.com/office/drawing/2014/main" id="{5052ACBB-35DC-485D-9AD2-449AAECB7A76}"/>
              </a:ext>
            </a:extLst>
          </p:cNvPr>
          <p:cNvGrpSpPr/>
          <p:nvPr/>
        </p:nvGrpSpPr>
        <p:grpSpPr>
          <a:xfrm>
            <a:off x="509706" y="1234974"/>
            <a:ext cx="5460206" cy="3060871"/>
            <a:chOff x="249090" y="3257643"/>
            <a:chExt cx="4924126" cy="3092914"/>
          </a:xfrm>
        </p:grpSpPr>
        <p:pic>
          <p:nvPicPr>
            <p:cNvPr id="12" name="Grafik 6">
              <a:extLst>
                <a:ext uri="{FF2B5EF4-FFF2-40B4-BE49-F238E27FC236}">
                  <a16:creationId xmlns:a16="http://schemas.microsoft.com/office/drawing/2014/main" id="{26DDD71E-728A-441B-9665-48ED6A07AEA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13881" y="3813193"/>
              <a:ext cx="3707904" cy="563875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feld 9">
                  <a:extLst>
                    <a:ext uri="{FF2B5EF4-FFF2-40B4-BE49-F238E27FC236}">
                      <a16:creationId xmlns:a16="http://schemas.microsoft.com/office/drawing/2014/main" id="{F4ED74FA-B706-4D10-AFF9-D0387FE7B730}"/>
                    </a:ext>
                  </a:extLst>
                </p:cNvPr>
                <p:cNvSpPr txBox="1"/>
                <p:nvPr/>
              </p:nvSpPr>
              <p:spPr>
                <a:xfrm>
                  <a:off x="3411132" y="5784911"/>
                  <a:ext cx="1762084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100" dirty="0"/>
                    <a:t>Eigenstate expectation value (EEV)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de-DE" sz="1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1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de-DE" sz="1100" b="0" i="1" smtClean="0">
                              <a:latin typeface="Cambria Math" panose="02040503050406030204" pitchFamily="18" charset="0"/>
                            </a:rPr>
                            <m:t>𝛼𝛼</m:t>
                          </m:r>
                        </m:sub>
                      </m:sSub>
                    </m:oMath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10" name="Textfeld 9">
                  <a:extLst>
                    <a:ext uri="{FF2B5EF4-FFF2-40B4-BE49-F238E27FC236}">
                      <a16:creationId xmlns:a16="http://schemas.microsoft.com/office/drawing/2014/main" id="{4A16DA14-BA18-4629-BCA9-B146D2FDEDE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11132" y="5784911"/>
                  <a:ext cx="1762084" cy="430887"/>
                </a:xfrm>
                <a:prstGeom prst="rect">
                  <a:avLst/>
                </a:prstGeom>
                <a:blipFill>
                  <a:blip r:embed="rId9"/>
                  <a:stretch>
                    <a:fillRect t="-1724" b="-3275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feld 10">
                  <a:extLst>
                    <a:ext uri="{FF2B5EF4-FFF2-40B4-BE49-F238E27FC236}">
                      <a16:creationId xmlns:a16="http://schemas.microsoft.com/office/drawing/2014/main" id="{294C0BDE-2D7F-4FB7-AA28-C0DEA42FBDDC}"/>
                    </a:ext>
                  </a:extLst>
                </p:cNvPr>
                <p:cNvSpPr txBox="1"/>
                <p:nvPr/>
              </p:nvSpPr>
              <p:spPr>
                <a:xfrm>
                  <a:off x="2972012" y="5157192"/>
                  <a:ext cx="2021009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100" dirty="0"/>
                    <a:t>Eigenstate occupation number (EON)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de-DE" sz="11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de-DE" sz="11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DE" sz="11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100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de-DE" sz="1100" b="0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de-DE" sz="11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11" name="Textfeld 10">
                  <a:extLst>
                    <a:ext uri="{FF2B5EF4-FFF2-40B4-BE49-F238E27FC236}">
                      <a16:creationId xmlns:a16="http://schemas.microsoft.com/office/drawing/2014/main" id="{8561653B-021B-4E29-9510-FAA5B34B9A7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72012" y="5157192"/>
                  <a:ext cx="2021009" cy="430887"/>
                </a:xfrm>
                <a:prstGeom prst="rect">
                  <a:avLst/>
                </a:prstGeom>
                <a:blipFill>
                  <a:blip r:embed="rId10"/>
                  <a:stretch>
                    <a:fillRect t="-1724" b="-3275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" name="Gerade Verbindung mit Pfeil 11">
              <a:extLst>
                <a:ext uri="{FF2B5EF4-FFF2-40B4-BE49-F238E27FC236}">
                  <a16:creationId xmlns:a16="http://schemas.microsoft.com/office/drawing/2014/main" id="{2A1BEB64-F42D-48E9-9038-4316055CB3F5}"/>
                </a:ext>
              </a:extLst>
            </p:cNvPr>
            <p:cNvCxnSpPr>
              <a:cxnSpLocks/>
              <a:stCxn id="14" idx="1"/>
            </p:cNvCxnSpPr>
            <p:nvPr/>
          </p:nvCxnSpPr>
          <p:spPr>
            <a:xfrm flipH="1">
              <a:off x="2426294" y="5372636"/>
              <a:ext cx="545718" cy="40198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Gerade Verbindung mit Pfeil 12">
              <a:extLst>
                <a:ext uri="{FF2B5EF4-FFF2-40B4-BE49-F238E27FC236}">
                  <a16:creationId xmlns:a16="http://schemas.microsoft.com/office/drawing/2014/main" id="{A32D84E1-0291-4A0F-838A-26B66675B0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40584" y="6000355"/>
              <a:ext cx="435406" cy="2086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9" name="Grafik 13" descr="\documentclass{article}&#10;\usepackage{amsmath}&#10;\usepackage{braket}&#10;&#10;\pagestyle{empty}&#10;\begin{document}&#10;&#10;&#10;\begin{equation*}&#10;\braket{A}_{\text{diagonal}} = \sum_{\alpha}|C_{\alpha\alpha}|^2 A_{\alpha\alpha}&#10;\end{equation*}&#10;&#10;\end{document}" title="IguanaTex Bitmap Display">
              <a:extLst>
                <a:ext uri="{FF2B5EF4-FFF2-40B4-BE49-F238E27FC236}">
                  <a16:creationId xmlns:a16="http://schemas.microsoft.com/office/drawing/2014/main" id="{C354116B-C0FF-4E08-A45E-5603178F0901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4378" y="5812861"/>
              <a:ext cx="2476757" cy="438919"/>
            </a:xfrm>
            <a:prstGeom prst="rect">
              <a:avLst/>
            </a:prstGeom>
          </p:spPr>
        </p:pic>
        <p:sp>
          <p:nvSpPr>
            <p:cNvPr id="20" name="Rechteck: abgerundete Ecken 14">
              <a:extLst>
                <a:ext uri="{FF2B5EF4-FFF2-40B4-BE49-F238E27FC236}">
                  <a16:creationId xmlns:a16="http://schemas.microsoft.com/office/drawing/2014/main" id="{C38BBC9B-8D78-4D1E-8212-7839F0E6B8F1}"/>
                </a:ext>
              </a:extLst>
            </p:cNvPr>
            <p:cNvSpPr/>
            <p:nvPr/>
          </p:nvSpPr>
          <p:spPr>
            <a:xfrm>
              <a:off x="254727" y="5133252"/>
              <a:ext cx="4842553" cy="1217305"/>
            </a:xfrm>
            <a:prstGeom prst="round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feld 15">
              <a:extLst>
                <a:ext uri="{FF2B5EF4-FFF2-40B4-BE49-F238E27FC236}">
                  <a16:creationId xmlns:a16="http://schemas.microsoft.com/office/drawing/2014/main" id="{600AD68B-6BF8-44ED-BBF0-0BBB6F0CFA05}"/>
                </a:ext>
              </a:extLst>
            </p:cNvPr>
            <p:cNvSpPr txBox="1"/>
            <p:nvPr/>
          </p:nvSpPr>
          <p:spPr>
            <a:xfrm>
              <a:off x="315059" y="5246121"/>
              <a:ext cx="199445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u="sng" dirty="0"/>
                <a:t>Diagonal ensemble:</a:t>
              </a:r>
            </a:p>
          </p:txBody>
        </p:sp>
        <p:sp>
          <p:nvSpPr>
            <p:cNvPr id="22" name="Rechteck: abgerundete Ecken 16">
              <a:extLst>
                <a:ext uri="{FF2B5EF4-FFF2-40B4-BE49-F238E27FC236}">
                  <a16:creationId xmlns:a16="http://schemas.microsoft.com/office/drawing/2014/main" id="{A4F1F22E-17B1-4CCE-8659-681E95F45751}"/>
                </a:ext>
              </a:extLst>
            </p:cNvPr>
            <p:cNvSpPr/>
            <p:nvPr/>
          </p:nvSpPr>
          <p:spPr>
            <a:xfrm>
              <a:off x="249090" y="3257643"/>
              <a:ext cx="4842553" cy="1217307"/>
            </a:xfrm>
            <a:prstGeom prst="round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feld 17">
              <a:extLst>
                <a:ext uri="{FF2B5EF4-FFF2-40B4-BE49-F238E27FC236}">
                  <a16:creationId xmlns:a16="http://schemas.microsoft.com/office/drawing/2014/main" id="{1734DC35-E8B9-4AC7-AA14-0DAB579929FB}"/>
                </a:ext>
              </a:extLst>
            </p:cNvPr>
            <p:cNvSpPr txBox="1"/>
            <p:nvPr/>
          </p:nvSpPr>
          <p:spPr>
            <a:xfrm>
              <a:off x="309422" y="3370521"/>
              <a:ext cx="1566839" cy="338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u="sng" dirty="0"/>
                <a:t>Time evolution: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feld 52">
                <a:extLst>
                  <a:ext uri="{FF2B5EF4-FFF2-40B4-BE49-F238E27FC236}">
                    <a16:creationId xmlns:a16="http://schemas.microsoft.com/office/drawing/2014/main" id="{AB639DAE-979C-468E-874C-C7567CF8DA81}"/>
                  </a:ext>
                </a:extLst>
              </p:cNvPr>
              <p:cNvSpPr txBox="1"/>
              <p:nvPr/>
            </p:nvSpPr>
            <p:spPr>
              <a:xfrm rot="5400000">
                <a:off x="2717984" y="4464987"/>
                <a:ext cx="706924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3600" b="1" i="1" smtClean="0">
                          <a:solidFill>
                            <a:srgbClr val="EB1F29"/>
                          </a:solidFill>
                          <a:latin typeface="Cambria Math" panose="02040503050406030204" pitchFamily="18" charset="0"/>
                        </a:rPr>
                        <m:t>⇔</m:t>
                      </m:r>
                      <m:r>
                        <a:rPr lang="de-DE" sz="36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feld 52">
                <a:extLst>
                  <a:ext uri="{FF2B5EF4-FFF2-40B4-BE49-F238E27FC236}">
                    <a16:creationId xmlns:a16="http://schemas.microsoft.com/office/drawing/2014/main" id="{AB639DAE-979C-468E-874C-C7567CF8DA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2717984" y="4464987"/>
                <a:ext cx="706924" cy="55399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feld 54">
            <a:extLst>
              <a:ext uri="{FF2B5EF4-FFF2-40B4-BE49-F238E27FC236}">
                <a16:creationId xmlns:a16="http://schemas.microsoft.com/office/drawing/2014/main" id="{F4DF822F-65D4-4D9F-B064-84085F7627B9}"/>
              </a:ext>
            </a:extLst>
          </p:cNvPr>
          <p:cNvSpPr txBox="1"/>
          <p:nvPr/>
        </p:nvSpPr>
        <p:spPr>
          <a:xfrm>
            <a:off x="3155981" y="4496692"/>
            <a:ext cx="7605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800" b="1" dirty="0">
                <a:solidFill>
                  <a:srgbClr val="EB1F29"/>
                </a:solidFill>
              </a:rPr>
              <a:t>ETH </a:t>
            </a: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503D79C-888C-4B81-889A-F8CA9C1DD93A}"/>
              </a:ext>
            </a:extLst>
          </p:cNvPr>
          <p:cNvGrpSpPr/>
          <p:nvPr/>
        </p:nvGrpSpPr>
        <p:grpSpPr>
          <a:xfrm>
            <a:off x="576606" y="5067036"/>
            <a:ext cx="5302852" cy="1409235"/>
            <a:chOff x="576606" y="5138954"/>
            <a:chExt cx="5302852" cy="1409235"/>
          </a:xfrm>
        </p:grpSpPr>
        <p:pic>
          <p:nvPicPr>
            <p:cNvPr id="24" name="Grafik 23" descr="\documentclass{article}&#10;\usepackage{amsmath}&#10;\usepackage{braket}&#10;&#10;\pagestyle{empty}&#10;\begin{document}&#10;&#10;&#10;\begin{equation*}&#10;\braket{A}_{\text{microcanonical}}(E_0) = \frac{1}{\mathcal{N}_{E_0, \Delta E}}\sum_{\substack{\alpha\\|E_0 - E_{\alpha}| &lt; \Delta E}}A_{\alpha\alpha}&#10;\end{equation*}&#10;&#10;\end{document}" title="IguanaTex Bitmap Display">
              <a:extLst>
                <a:ext uri="{FF2B5EF4-FFF2-40B4-BE49-F238E27FC236}">
                  <a16:creationId xmlns:a16="http://schemas.microsoft.com/office/drawing/2014/main" id="{B252094F-23C0-4B83-80CC-4B10FDD3F198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8694" y="5644740"/>
              <a:ext cx="4900060" cy="744705"/>
            </a:xfrm>
            <a:prstGeom prst="rect">
              <a:avLst/>
            </a:prstGeom>
          </p:spPr>
        </p:pic>
        <p:sp>
          <p:nvSpPr>
            <p:cNvPr id="27" name="Rechteck: abgerundete Ecken 56">
              <a:extLst>
                <a:ext uri="{FF2B5EF4-FFF2-40B4-BE49-F238E27FC236}">
                  <a16:creationId xmlns:a16="http://schemas.microsoft.com/office/drawing/2014/main" id="{FC0665D2-CB3F-403A-9D97-C791B1180B96}"/>
                </a:ext>
              </a:extLst>
            </p:cNvPr>
            <p:cNvSpPr/>
            <p:nvPr/>
          </p:nvSpPr>
          <p:spPr>
            <a:xfrm>
              <a:off x="576606" y="5138954"/>
              <a:ext cx="5302852" cy="1409235"/>
            </a:xfrm>
            <a:prstGeom prst="round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feld 57">
              <a:extLst>
                <a:ext uri="{FF2B5EF4-FFF2-40B4-BE49-F238E27FC236}">
                  <a16:creationId xmlns:a16="http://schemas.microsoft.com/office/drawing/2014/main" id="{14BEA865-98B1-47A2-98E4-B98D74936C9A}"/>
                </a:ext>
              </a:extLst>
            </p:cNvPr>
            <p:cNvSpPr txBox="1"/>
            <p:nvPr/>
          </p:nvSpPr>
          <p:spPr>
            <a:xfrm>
              <a:off x="584425" y="5218736"/>
              <a:ext cx="287297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u="sng" dirty="0"/>
                <a:t>Microcanonical ensemble:</a:t>
              </a:r>
            </a:p>
          </p:txBody>
        </p:sp>
      </p:grpSp>
      <p:grpSp>
        <p:nvGrpSpPr>
          <p:cNvPr id="29" name="Gruppieren 24">
            <a:extLst>
              <a:ext uri="{FF2B5EF4-FFF2-40B4-BE49-F238E27FC236}">
                <a16:creationId xmlns:a16="http://schemas.microsoft.com/office/drawing/2014/main" id="{1860B288-6A62-4096-8D65-E35BA703DD34}"/>
              </a:ext>
            </a:extLst>
          </p:cNvPr>
          <p:cNvGrpSpPr/>
          <p:nvPr/>
        </p:nvGrpSpPr>
        <p:grpSpPr>
          <a:xfrm>
            <a:off x="6635483" y="3405532"/>
            <a:ext cx="5040560" cy="2672908"/>
            <a:chOff x="8426684" y="4521958"/>
            <a:chExt cx="3829747" cy="2311007"/>
          </a:xfrm>
        </p:grpSpPr>
        <p:sp>
          <p:nvSpPr>
            <p:cNvPr id="30" name="Textfeld 25">
              <a:extLst>
                <a:ext uri="{FF2B5EF4-FFF2-40B4-BE49-F238E27FC236}">
                  <a16:creationId xmlns:a16="http://schemas.microsoft.com/office/drawing/2014/main" id="{A39EAB8F-57CF-495A-861A-A5311349A7AD}"/>
                </a:ext>
              </a:extLst>
            </p:cNvPr>
            <p:cNvSpPr txBox="1"/>
            <p:nvPr/>
          </p:nvSpPr>
          <p:spPr>
            <a:xfrm>
              <a:off x="11265119" y="6525188"/>
              <a:ext cx="9913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4472C4"/>
                  </a:solidFill>
                  <a:effectLst/>
                  <a:uLnTx/>
                  <a:uFillTx/>
                  <a:latin typeface="Calibri" panose="020F0502020204030204"/>
                </a:rPr>
                <a:t>energy</a:t>
              </a:r>
            </a:p>
          </p:txBody>
        </p:sp>
        <p:cxnSp>
          <p:nvCxnSpPr>
            <p:cNvPr id="31" name="Gerade Verbindung mit Pfeil 26">
              <a:extLst>
                <a:ext uri="{FF2B5EF4-FFF2-40B4-BE49-F238E27FC236}">
                  <a16:creationId xmlns:a16="http://schemas.microsoft.com/office/drawing/2014/main" id="{671F97AE-D195-49BC-9F9A-D140BAB8C0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89896" y="6557141"/>
              <a:ext cx="2596166" cy="21014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32" name="Gerade Verbindung mit Pfeil 27">
              <a:extLst>
                <a:ext uri="{FF2B5EF4-FFF2-40B4-BE49-F238E27FC236}">
                  <a16:creationId xmlns:a16="http://schemas.microsoft.com/office/drawing/2014/main" id="{7A375FC4-8124-4A77-ABA5-BA1A8AD3931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89896" y="4647038"/>
              <a:ext cx="0" cy="1931117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feld 28">
                  <a:extLst>
                    <a:ext uri="{FF2B5EF4-FFF2-40B4-BE49-F238E27FC236}">
                      <a16:creationId xmlns:a16="http://schemas.microsoft.com/office/drawing/2014/main" id="{278C2264-7EA9-46AE-BECA-FF30FB7AC037}"/>
                    </a:ext>
                  </a:extLst>
                </p:cNvPr>
                <p:cNvSpPr txBox="1"/>
                <p:nvPr/>
              </p:nvSpPr>
              <p:spPr>
                <a:xfrm>
                  <a:off x="8495305" y="4521958"/>
                  <a:ext cx="8954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kumimoji="0" lang="en-US" sz="1800" b="0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kumimoji="0" lang="en-US" sz="1800" b="0" i="1" u="none" strike="noStrike" kern="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sz="1800" b="0" i="1" u="none" strike="noStrike" kern="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kumimoji="0" lang="en-US" sz="1800" b="0" i="1" u="none" strike="noStrike" kern="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</mc:Choice>
          <mc:Fallback xmlns="">
            <p:sp>
              <p:nvSpPr>
                <p:cNvPr id="29" name="Textfeld 28">
                  <a:extLst>
                    <a:ext uri="{FF2B5EF4-FFF2-40B4-BE49-F238E27FC236}">
                      <a16:creationId xmlns:a16="http://schemas.microsoft.com/office/drawing/2014/main" id="{57AFB97F-143A-4B60-A89B-6F70142C425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95305" y="4521958"/>
                  <a:ext cx="89549" cy="369332"/>
                </a:xfrm>
                <a:prstGeom prst="rect">
                  <a:avLst/>
                </a:prstGeom>
                <a:blipFill>
                  <a:blip r:embed="rId7"/>
                  <a:stretch>
                    <a:fillRect r="-553333" b="-740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feld 29">
                  <a:extLst>
                    <a:ext uri="{FF2B5EF4-FFF2-40B4-BE49-F238E27FC236}">
                      <a16:creationId xmlns:a16="http://schemas.microsoft.com/office/drawing/2014/main" id="{3F58CFBD-F460-44E7-BDD8-DD7E8C579A00}"/>
                    </a:ext>
                  </a:extLst>
                </p:cNvPr>
                <p:cNvSpPr txBox="1"/>
                <p:nvPr/>
              </p:nvSpPr>
              <p:spPr>
                <a:xfrm>
                  <a:off x="8470082" y="4787042"/>
                  <a:ext cx="55603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70AD47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70AD47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kumimoji="0" lang="en-US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70AD47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𝛼𝛼</m:t>
                            </m:r>
                          </m:sub>
                        </m:sSub>
                      </m:oMath>
                    </m:oMathPara>
                  </a14:m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70AD47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</mc:Choice>
          <mc:Fallback xmlns="">
            <p:sp>
              <p:nvSpPr>
                <p:cNvPr id="30" name="Textfeld 29">
                  <a:extLst>
                    <a:ext uri="{FF2B5EF4-FFF2-40B4-BE49-F238E27FC236}">
                      <a16:creationId xmlns:a16="http://schemas.microsoft.com/office/drawing/2014/main" id="{6F6BEF83-09C6-43E9-A895-A07ED91015E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70082" y="4787042"/>
                  <a:ext cx="556034" cy="369332"/>
                </a:xfrm>
                <a:prstGeom prst="rect">
                  <a:avLst/>
                </a:prstGeom>
                <a:blipFill>
                  <a:blip r:embed="rId8"/>
                  <a:stretch>
                    <a:fillRect b="-740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5" name="Freihandform: Form 30">
              <a:extLst>
                <a:ext uri="{FF2B5EF4-FFF2-40B4-BE49-F238E27FC236}">
                  <a16:creationId xmlns:a16="http://schemas.microsoft.com/office/drawing/2014/main" id="{55FBA7E7-7D76-4630-94D5-206E40945137}"/>
                </a:ext>
              </a:extLst>
            </p:cNvPr>
            <p:cNvSpPr/>
            <p:nvPr/>
          </p:nvSpPr>
          <p:spPr>
            <a:xfrm>
              <a:off x="9075396" y="5066739"/>
              <a:ext cx="2589376" cy="1512605"/>
            </a:xfrm>
            <a:custGeom>
              <a:avLst/>
              <a:gdLst>
                <a:gd name="connsiteX0" fmla="*/ 0 w 2589376"/>
                <a:gd name="connsiteY0" fmla="*/ 1512605 h 1512605"/>
                <a:gd name="connsiteX1" fmla="*/ 803305 w 2589376"/>
                <a:gd name="connsiteY1" fmla="*/ 658026 h 1512605"/>
                <a:gd name="connsiteX2" fmla="*/ 1871529 w 2589376"/>
                <a:gd name="connsiteY2" fmla="*/ 384560 h 1512605"/>
                <a:gd name="connsiteX3" fmla="*/ 2589376 w 2589376"/>
                <a:gd name="connsiteY3" fmla="*/ 0 h 1512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89376" h="1512605">
                  <a:moveTo>
                    <a:pt x="0" y="1512605"/>
                  </a:moveTo>
                  <a:cubicBezTo>
                    <a:pt x="245692" y="1179319"/>
                    <a:pt x="491384" y="846033"/>
                    <a:pt x="803305" y="658026"/>
                  </a:cubicBezTo>
                  <a:cubicBezTo>
                    <a:pt x="1115226" y="470019"/>
                    <a:pt x="1573851" y="494231"/>
                    <a:pt x="1871529" y="384560"/>
                  </a:cubicBezTo>
                  <a:cubicBezTo>
                    <a:pt x="2169207" y="274889"/>
                    <a:pt x="2379291" y="137444"/>
                    <a:pt x="2589376" y="0"/>
                  </a:cubicBezTo>
                </a:path>
              </a:pathLst>
            </a:custGeom>
            <a:noFill/>
            <a:ln w="19050" cap="flat" cmpd="sng" algn="ctr">
              <a:solidFill>
                <a:srgbClr val="00B05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36" name="Gruppieren 31">
              <a:extLst>
                <a:ext uri="{FF2B5EF4-FFF2-40B4-BE49-F238E27FC236}">
                  <a16:creationId xmlns:a16="http://schemas.microsoft.com/office/drawing/2014/main" id="{0E805DE6-426A-4FF5-A971-D1F4359B24E3}"/>
                </a:ext>
              </a:extLst>
            </p:cNvPr>
            <p:cNvGrpSpPr/>
            <p:nvPr/>
          </p:nvGrpSpPr>
          <p:grpSpPr>
            <a:xfrm>
              <a:off x="9970328" y="4706624"/>
              <a:ext cx="772933" cy="1849328"/>
              <a:chOff x="9733811" y="4596446"/>
              <a:chExt cx="772933" cy="1849328"/>
            </a:xfrm>
          </p:grpSpPr>
          <p:sp>
            <p:nvSpPr>
              <p:cNvPr id="40" name="Rechteck 35">
                <a:extLst>
                  <a:ext uri="{FF2B5EF4-FFF2-40B4-BE49-F238E27FC236}">
                    <a16:creationId xmlns:a16="http://schemas.microsoft.com/office/drawing/2014/main" id="{0653FDEC-18D5-428F-9C2B-B5225EAF4AA6}"/>
                  </a:ext>
                </a:extLst>
              </p:cNvPr>
              <p:cNvSpPr/>
              <p:nvPr/>
            </p:nvSpPr>
            <p:spPr>
              <a:xfrm>
                <a:off x="10120278" y="4596446"/>
                <a:ext cx="386466" cy="1849328"/>
              </a:xfrm>
              <a:prstGeom prst="rect">
                <a:avLst/>
              </a:prstGeom>
              <a:gradFill flip="none" rotWithShape="1">
                <a:gsLst>
                  <a:gs pos="0">
                    <a:srgbClr val="FFA709">
                      <a:alpha val="68000"/>
                    </a:srgbClr>
                  </a:gs>
                  <a:gs pos="50000">
                    <a:srgbClr val="FFA709">
                      <a:tint val="44500"/>
                      <a:satMod val="160000"/>
                      <a:alpha val="46000"/>
                    </a:srgbClr>
                  </a:gs>
                  <a:gs pos="100000">
                    <a:srgbClr val="FFA709">
                      <a:tint val="23500"/>
                      <a:satMod val="160000"/>
                      <a:alpha val="0"/>
                    </a:srgbClr>
                  </a:gs>
                </a:gsLst>
                <a:lin ang="0" scaled="1"/>
                <a:tileRect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1" name="Rechteck 36">
                <a:extLst>
                  <a:ext uri="{FF2B5EF4-FFF2-40B4-BE49-F238E27FC236}">
                    <a16:creationId xmlns:a16="http://schemas.microsoft.com/office/drawing/2014/main" id="{53D10E23-3D89-4025-8AA7-8A3E55B31499}"/>
                  </a:ext>
                </a:extLst>
              </p:cNvPr>
              <p:cNvSpPr/>
              <p:nvPr/>
            </p:nvSpPr>
            <p:spPr>
              <a:xfrm rot="10800000">
                <a:off x="9733811" y="4596446"/>
                <a:ext cx="386466" cy="1849328"/>
              </a:xfrm>
              <a:prstGeom prst="rect">
                <a:avLst/>
              </a:prstGeom>
              <a:gradFill flip="none" rotWithShape="1">
                <a:gsLst>
                  <a:gs pos="0">
                    <a:srgbClr val="FFA709">
                      <a:alpha val="68000"/>
                    </a:srgbClr>
                  </a:gs>
                  <a:gs pos="50000">
                    <a:srgbClr val="FFA709">
                      <a:tint val="44500"/>
                      <a:satMod val="160000"/>
                      <a:alpha val="46000"/>
                    </a:srgbClr>
                  </a:gs>
                  <a:gs pos="100000">
                    <a:srgbClr val="FFA709">
                      <a:tint val="23500"/>
                      <a:satMod val="160000"/>
                      <a:alpha val="0"/>
                    </a:srgbClr>
                  </a:gs>
                </a:gsLst>
                <a:lin ang="0" scaled="1"/>
                <a:tileRect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37" name="Freihandform: Form 32">
              <a:extLst>
                <a:ext uri="{FF2B5EF4-FFF2-40B4-BE49-F238E27FC236}">
                  <a16:creationId xmlns:a16="http://schemas.microsoft.com/office/drawing/2014/main" id="{B8CB2B41-3B82-4AFA-9081-A9060E335B97}"/>
                </a:ext>
              </a:extLst>
            </p:cNvPr>
            <p:cNvSpPr/>
            <p:nvPr/>
          </p:nvSpPr>
          <p:spPr>
            <a:xfrm>
              <a:off x="9088202" y="4879287"/>
              <a:ext cx="2520950" cy="1684095"/>
            </a:xfrm>
            <a:custGeom>
              <a:avLst/>
              <a:gdLst>
                <a:gd name="connsiteX0" fmla="*/ 0 w 2520950"/>
                <a:gd name="connsiteY0" fmla="*/ 1682874 h 1684095"/>
                <a:gd name="connsiteX1" fmla="*/ 1009650 w 2520950"/>
                <a:gd name="connsiteY1" fmla="*/ 1663824 h 1684095"/>
                <a:gd name="connsiteX2" fmla="*/ 1219200 w 2520950"/>
                <a:gd name="connsiteY2" fmla="*/ 1543174 h 1684095"/>
                <a:gd name="connsiteX3" fmla="*/ 1244600 w 2520950"/>
                <a:gd name="connsiteY3" fmla="*/ 1085974 h 1684095"/>
                <a:gd name="connsiteX4" fmla="*/ 1270000 w 2520950"/>
                <a:gd name="connsiteY4" fmla="*/ 1295524 h 1684095"/>
                <a:gd name="connsiteX5" fmla="*/ 1282700 w 2520950"/>
                <a:gd name="connsiteY5" fmla="*/ 158874 h 1684095"/>
                <a:gd name="connsiteX6" fmla="*/ 1308100 w 2520950"/>
                <a:gd name="connsiteY6" fmla="*/ 1574924 h 1684095"/>
                <a:gd name="connsiteX7" fmla="*/ 1301750 w 2520950"/>
                <a:gd name="connsiteY7" fmla="*/ 6474 h 1684095"/>
                <a:gd name="connsiteX8" fmla="*/ 1333500 w 2520950"/>
                <a:gd name="connsiteY8" fmla="*/ 1606674 h 1684095"/>
                <a:gd name="connsiteX9" fmla="*/ 1339850 w 2520950"/>
                <a:gd name="connsiteY9" fmla="*/ 124 h 1684095"/>
                <a:gd name="connsiteX10" fmla="*/ 1390650 w 2520950"/>
                <a:gd name="connsiteY10" fmla="*/ 1511424 h 1684095"/>
                <a:gd name="connsiteX11" fmla="*/ 1377950 w 2520950"/>
                <a:gd name="connsiteY11" fmla="*/ 139824 h 1684095"/>
                <a:gd name="connsiteX12" fmla="*/ 1403350 w 2520950"/>
                <a:gd name="connsiteY12" fmla="*/ 1365374 h 1684095"/>
                <a:gd name="connsiteX13" fmla="*/ 1447800 w 2520950"/>
                <a:gd name="connsiteY13" fmla="*/ 1536824 h 1684095"/>
                <a:gd name="connsiteX14" fmla="*/ 1485900 w 2520950"/>
                <a:gd name="connsiteY14" fmla="*/ 1619374 h 1684095"/>
                <a:gd name="connsiteX15" fmla="*/ 1714500 w 2520950"/>
                <a:gd name="connsiteY15" fmla="*/ 1651124 h 1684095"/>
                <a:gd name="connsiteX16" fmla="*/ 2520950 w 2520950"/>
                <a:gd name="connsiteY16" fmla="*/ 1638424 h 1684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20950" h="1684095">
                  <a:moveTo>
                    <a:pt x="0" y="1682874"/>
                  </a:moveTo>
                  <a:cubicBezTo>
                    <a:pt x="403225" y="1684990"/>
                    <a:pt x="806450" y="1687107"/>
                    <a:pt x="1009650" y="1663824"/>
                  </a:cubicBezTo>
                  <a:cubicBezTo>
                    <a:pt x="1212850" y="1640541"/>
                    <a:pt x="1180042" y="1639482"/>
                    <a:pt x="1219200" y="1543174"/>
                  </a:cubicBezTo>
                  <a:cubicBezTo>
                    <a:pt x="1258358" y="1446866"/>
                    <a:pt x="1236133" y="1127249"/>
                    <a:pt x="1244600" y="1085974"/>
                  </a:cubicBezTo>
                  <a:cubicBezTo>
                    <a:pt x="1253067" y="1044699"/>
                    <a:pt x="1263650" y="1450041"/>
                    <a:pt x="1270000" y="1295524"/>
                  </a:cubicBezTo>
                  <a:cubicBezTo>
                    <a:pt x="1276350" y="1141007"/>
                    <a:pt x="1276350" y="112307"/>
                    <a:pt x="1282700" y="158874"/>
                  </a:cubicBezTo>
                  <a:cubicBezTo>
                    <a:pt x="1289050" y="205441"/>
                    <a:pt x="1304925" y="1600324"/>
                    <a:pt x="1308100" y="1574924"/>
                  </a:cubicBezTo>
                  <a:cubicBezTo>
                    <a:pt x="1311275" y="1549524"/>
                    <a:pt x="1297517" y="1182"/>
                    <a:pt x="1301750" y="6474"/>
                  </a:cubicBezTo>
                  <a:cubicBezTo>
                    <a:pt x="1305983" y="11766"/>
                    <a:pt x="1327150" y="1607732"/>
                    <a:pt x="1333500" y="1606674"/>
                  </a:cubicBezTo>
                  <a:cubicBezTo>
                    <a:pt x="1339850" y="1605616"/>
                    <a:pt x="1330325" y="15999"/>
                    <a:pt x="1339850" y="124"/>
                  </a:cubicBezTo>
                  <a:cubicBezTo>
                    <a:pt x="1349375" y="-15751"/>
                    <a:pt x="1384300" y="1488141"/>
                    <a:pt x="1390650" y="1511424"/>
                  </a:cubicBezTo>
                  <a:cubicBezTo>
                    <a:pt x="1397000" y="1534707"/>
                    <a:pt x="1375833" y="164166"/>
                    <a:pt x="1377950" y="139824"/>
                  </a:cubicBezTo>
                  <a:cubicBezTo>
                    <a:pt x="1380067" y="115482"/>
                    <a:pt x="1391708" y="1132541"/>
                    <a:pt x="1403350" y="1365374"/>
                  </a:cubicBezTo>
                  <a:cubicBezTo>
                    <a:pt x="1414992" y="1598207"/>
                    <a:pt x="1434042" y="1494491"/>
                    <a:pt x="1447800" y="1536824"/>
                  </a:cubicBezTo>
                  <a:cubicBezTo>
                    <a:pt x="1461558" y="1579157"/>
                    <a:pt x="1441450" y="1600324"/>
                    <a:pt x="1485900" y="1619374"/>
                  </a:cubicBezTo>
                  <a:cubicBezTo>
                    <a:pt x="1530350" y="1638424"/>
                    <a:pt x="1714500" y="1651124"/>
                    <a:pt x="1714500" y="1651124"/>
                  </a:cubicBezTo>
                  <a:lnTo>
                    <a:pt x="2520950" y="1638424"/>
                  </a:lnTo>
                </a:path>
              </a:pathLst>
            </a:cu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38" name="Gerade Verbindung mit Pfeil 33">
              <a:extLst>
                <a:ext uri="{FF2B5EF4-FFF2-40B4-BE49-F238E27FC236}">
                  <a16:creationId xmlns:a16="http://schemas.microsoft.com/office/drawing/2014/main" id="{37A3B1E3-D1B6-42A6-A372-6BDFCC5EF208}"/>
                </a:ext>
              </a:extLst>
            </p:cNvPr>
            <p:cNvCxnSpPr/>
            <p:nvPr/>
          </p:nvCxnSpPr>
          <p:spPr>
            <a:xfrm>
              <a:off x="8867773" y="5535238"/>
              <a:ext cx="206900" cy="0"/>
            </a:xfrm>
            <a:prstGeom prst="straightConnector1">
              <a:avLst/>
            </a:prstGeom>
            <a:noFill/>
            <a:ln w="19050" cap="flat" cmpd="sng" algn="ctr">
              <a:solidFill>
                <a:srgbClr val="00B050"/>
              </a:solidFill>
              <a:prstDash val="solid"/>
              <a:miter lim="800000"/>
              <a:tailEnd type="triangle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feld 34">
                  <a:extLst>
                    <a:ext uri="{FF2B5EF4-FFF2-40B4-BE49-F238E27FC236}">
                      <a16:creationId xmlns:a16="http://schemas.microsoft.com/office/drawing/2014/main" id="{F6A0A60C-AA2C-4117-8540-8D4D8BE79F89}"/>
                    </a:ext>
                  </a:extLst>
                </p:cNvPr>
                <p:cNvSpPr txBox="1"/>
                <p:nvPr/>
              </p:nvSpPr>
              <p:spPr>
                <a:xfrm>
                  <a:off x="8426684" y="5338356"/>
                  <a:ext cx="55239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70AD47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⟨</m:t>
                        </m:r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70AD47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70AD47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⟩</m:t>
                        </m:r>
                      </m:oMath>
                    </m:oMathPara>
                  </a14:m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70AD47"/>
                    </a:solidFill>
                    <a:effectLst/>
                    <a:uLnTx/>
                    <a:uFillTx/>
                    <a:latin typeface="Calibri" panose="020F0502020204030204"/>
                  </a:endParaRPr>
                </a:p>
              </p:txBody>
            </p:sp>
          </mc:Choice>
          <mc:Fallback xmlns="">
            <p:sp>
              <p:nvSpPr>
                <p:cNvPr id="35" name="Textfeld 34">
                  <a:extLst>
                    <a:ext uri="{FF2B5EF4-FFF2-40B4-BE49-F238E27FC236}">
                      <a16:creationId xmlns:a16="http://schemas.microsoft.com/office/drawing/2014/main" id="{3D61D04A-6675-40B0-A789-2C091353B19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26684" y="5338356"/>
                  <a:ext cx="552394" cy="369332"/>
                </a:xfrm>
                <a:prstGeom prst="rect">
                  <a:avLst/>
                </a:prstGeom>
                <a:blipFill>
                  <a:blip r:embed="rId14"/>
                  <a:stretch>
                    <a:fillRect b="-259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feld 52">
                <a:extLst>
                  <a:ext uri="{FF2B5EF4-FFF2-40B4-BE49-F238E27FC236}">
                    <a16:creationId xmlns:a16="http://schemas.microsoft.com/office/drawing/2014/main" id="{94FA412F-50FA-4BD2-9881-3163AE693F1A}"/>
                  </a:ext>
                </a:extLst>
              </p:cNvPr>
              <p:cNvSpPr txBox="1"/>
              <p:nvPr/>
            </p:nvSpPr>
            <p:spPr>
              <a:xfrm rot="5400000">
                <a:off x="2700682" y="2552749"/>
                <a:ext cx="706924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3600" b="1" i="1" smtClean="0">
                          <a:solidFill>
                            <a:srgbClr val="EB1F29"/>
                          </a:solidFill>
                          <a:latin typeface="Cambria Math" panose="02040503050406030204" pitchFamily="18" charset="0"/>
                        </a:rPr>
                        <m:t>⇔</m:t>
                      </m:r>
                      <m:r>
                        <a:rPr lang="de-DE" sz="36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Textfeld 52">
                <a:extLst>
                  <a:ext uri="{FF2B5EF4-FFF2-40B4-BE49-F238E27FC236}">
                    <a16:creationId xmlns:a16="http://schemas.microsoft.com/office/drawing/2014/main" id="{94FA412F-50FA-4BD2-9881-3163AE693F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2700682" y="2552749"/>
                <a:ext cx="706924" cy="553998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Textfeld 54">
            <a:extLst>
              <a:ext uri="{FF2B5EF4-FFF2-40B4-BE49-F238E27FC236}">
                <a16:creationId xmlns:a16="http://schemas.microsoft.com/office/drawing/2014/main" id="{403B5DF0-5CAF-44B8-B3FB-0DEEC1CFC78A}"/>
              </a:ext>
            </a:extLst>
          </p:cNvPr>
          <p:cNvSpPr txBox="1"/>
          <p:nvPr/>
        </p:nvSpPr>
        <p:spPr>
          <a:xfrm>
            <a:off x="1364195" y="2543264"/>
            <a:ext cx="15153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800" b="1" dirty="0" err="1">
                <a:solidFill>
                  <a:srgbClr val="EB1F29"/>
                </a:solidFill>
              </a:rPr>
              <a:t>Equilibration</a:t>
            </a:r>
            <a:endParaRPr lang="en-US" dirty="0"/>
          </a:p>
        </p:txBody>
      </p:sp>
      <p:sp>
        <p:nvSpPr>
          <p:cNvPr id="44" name="Textfeld 54">
            <a:extLst>
              <a:ext uri="{FF2B5EF4-FFF2-40B4-BE49-F238E27FC236}">
                <a16:creationId xmlns:a16="http://schemas.microsoft.com/office/drawing/2014/main" id="{6BCAE3F9-B350-4406-BE68-211790B5937E}"/>
              </a:ext>
            </a:extLst>
          </p:cNvPr>
          <p:cNvSpPr txBox="1"/>
          <p:nvPr/>
        </p:nvSpPr>
        <p:spPr>
          <a:xfrm>
            <a:off x="1283077" y="4473147"/>
            <a:ext cx="16775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800" b="1" dirty="0" err="1">
                <a:solidFill>
                  <a:srgbClr val="EB1F29"/>
                </a:solidFill>
              </a:rPr>
              <a:t>Thermalization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30AA375-0F75-48CB-8BA9-58317DEA8796}"/>
                  </a:ext>
                </a:extLst>
              </p:cNvPr>
              <p:cNvSpPr txBox="1"/>
              <p:nvPr/>
            </p:nvSpPr>
            <p:spPr>
              <a:xfrm>
                <a:off x="2608966" y="3715199"/>
                <a:ext cx="390417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8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de-DE" sz="18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30AA375-0F75-48CB-8BA9-58317DEA87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8966" y="3715199"/>
                <a:ext cx="390417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501631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623ECAA-378C-4E61-8CEB-5DE5C7FE26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685" y="13312"/>
            <a:ext cx="10515600" cy="1325563"/>
          </a:xfrm>
        </p:spPr>
        <p:txBody>
          <a:bodyPr/>
          <a:lstStyle/>
          <a:p>
            <a:r>
              <a:rPr lang="en-US" dirty="0"/>
              <a:t>Eigenstate thermalization?</a:t>
            </a:r>
          </a:p>
        </p:txBody>
      </p:sp>
      <p:grpSp>
        <p:nvGrpSpPr>
          <p:cNvPr id="11" name="Gruppieren 2">
            <a:extLst>
              <a:ext uri="{FF2B5EF4-FFF2-40B4-BE49-F238E27FC236}">
                <a16:creationId xmlns:a16="http://schemas.microsoft.com/office/drawing/2014/main" id="{5052ACBB-35DC-485D-9AD2-449AAECB7A76}"/>
              </a:ext>
            </a:extLst>
          </p:cNvPr>
          <p:cNvGrpSpPr/>
          <p:nvPr/>
        </p:nvGrpSpPr>
        <p:grpSpPr>
          <a:xfrm>
            <a:off x="509706" y="1234974"/>
            <a:ext cx="5460206" cy="3060871"/>
            <a:chOff x="249090" y="3257643"/>
            <a:chExt cx="4924126" cy="3092914"/>
          </a:xfrm>
        </p:grpSpPr>
        <p:pic>
          <p:nvPicPr>
            <p:cNvPr id="12" name="Grafik 6">
              <a:extLst>
                <a:ext uri="{FF2B5EF4-FFF2-40B4-BE49-F238E27FC236}">
                  <a16:creationId xmlns:a16="http://schemas.microsoft.com/office/drawing/2014/main" id="{26DDD71E-728A-441B-9665-48ED6A07AEA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13881" y="3813193"/>
              <a:ext cx="3707904" cy="563875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feld 9">
                  <a:extLst>
                    <a:ext uri="{FF2B5EF4-FFF2-40B4-BE49-F238E27FC236}">
                      <a16:creationId xmlns:a16="http://schemas.microsoft.com/office/drawing/2014/main" id="{F4ED74FA-B706-4D10-AFF9-D0387FE7B730}"/>
                    </a:ext>
                  </a:extLst>
                </p:cNvPr>
                <p:cNvSpPr txBox="1"/>
                <p:nvPr/>
              </p:nvSpPr>
              <p:spPr>
                <a:xfrm>
                  <a:off x="3411132" y="5784911"/>
                  <a:ext cx="1762084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100" dirty="0"/>
                    <a:t>Eigenstate expectation value (EEV)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de-DE" sz="1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1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de-DE" sz="1100" b="0" i="1" smtClean="0">
                              <a:latin typeface="Cambria Math" panose="02040503050406030204" pitchFamily="18" charset="0"/>
                            </a:rPr>
                            <m:t>𝛼𝛼</m:t>
                          </m:r>
                        </m:sub>
                      </m:sSub>
                    </m:oMath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13" name="Textfeld 9">
                  <a:extLst>
                    <a:ext uri="{FF2B5EF4-FFF2-40B4-BE49-F238E27FC236}">
                      <a16:creationId xmlns:a16="http://schemas.microsoft.com/office/drawing/2014/main" id="{F4ED74FA-B706-4D10-AFF9-D0387FE7B7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11132" y="5784911"/>
                  <a:ext cx="1762084" cy="430887"/>
                </a:xfrm>
                <a:prstGeom prst="rect">
                  <a:avLst/>
                </a:prstGeom>
                <a:blipFill>
                  <a:blip r:embed="rId6"/>
                  <a:stretch>
                    <a:fillRect t="-1429" b="-10000"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feld 10">
                  <a:extLst>
                    <a:ext uri="{FF2B5EF4-FFF2-40B4-BE49-F238E27FC236}">
                      <a16:creationId xmlns:a16="http://schemas.microsoft.com/office/drawing/2014/main" id="{294C0BDE-2D7F-4FB7-AA28-C0DEA42FBDDC}"/>
                    </a:ext>
                  </a:extLst>
                </p:cNvPr>
                <p:cNvSpPr txBox="1"/>
                <p:nvPr/>
              </p:nvSpPr>
              <p:spPr>
                <a:xfrm>
                  <a:off x="2972012" y="5157192"/>
                  <a:ext cx="2021009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100" dirty="0"/>
                    <a:t>Eigenstate occupation number (EON)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de-DE" sz="11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de-DE" sz="11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DE" sz="11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100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de-DE" sz="1100" b="0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de-DE" sz="11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a14:m>
                  <a:endParaRPr lang="en-US" sz="1100" dirty="0"/>
                </a:p>
              </p:txBody>
            </p:sp>
          </mc:Choice>
          <mc:Fallback xmlns="">
            <p:sp>
              <p:nvSpPr>
                <p:cNvPr id="14" name="Textfeld 10">
                  <a:extLst>
                    <a:ext uri="{FF2B5EF4-FFF2-40B4-BE49-F238E27FC236}">
                      <a16:creationId xmlns:a16="http://schemas.microsoft.com/office/drawing/2014/main" id="{294C0BDE-2D7F-4FB7-AA28-C0DEA42FBD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72012" y="5157192"/>
                  <a:ext cx="2021009" cy="430887"/>
                </a:xfrm>
                <a:prstGeom prst="rect">
                  <a:avLst/>
                </a:prstGeom>
                <a:blipFill>
                  <a:blip r:embed="rId7"/>
                  <a:stretch>
                    <a:fillRect t="-1429" b="-10000"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" name="Gerade Verbindung mit Pfeil 11">
              <a:extLst>
                <a:ext uri="{FF2B5EF4-FFF2-40B4-BE49-F238E27FC236}">
                  <a16:creationId xmlns:a16="http://schemas.microsoft.com/office/drawing/2014/main" id="{2A1BEB64-F42D-48E9-9038-4316055CB3F5}"/>
                </a:ext>
              </a:extLst>
            </p:cNvPr>
            <p:cNvCxnSpPr>
              <a:cxnSpLocks/>
              <a:stCxn id="14" idx="1"/>
            </p:cNvCxnSpPr>
            <p:nvPr/>
          </p:nvCxnSpPr>
          <p:spPr>
            <a:xfrm flipH="1">
              <a:off x="2426294" y="5372636"/>
              <a:ext cx="545718" cy="40198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Gerade Verbindung mit Pfeil 12">
              <a:extLst>
                <a:ext uri="{FF2B5EF4-FFF2-40B4-BE49-F238E27FC236}">
                  <a16:creationId xmlns:a16="http://schemas.microsoft.com/office/drawing/2014/main" id="{A32D84E1-0291-4A0F-838A-26B66675B0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40584" y="6000355"/>
              <a:ext cx="435406" cy="2086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9" name="Grafik 13" descr="\documentclass{article}&#10;\usepackage{amsmath}&#10;\usepackage{braket}&#10;&#10;\pagestyle{empty}&#10;\begin{document}&#10;&#10;&#10;\begin{equation*}&#10;\braket{A}_{\text{diagonal}} = \sum_{\alpha}|C_{\alpha\alpha}|^2 A_{\alpha\alpha}&#10;\end{equation*}&#10;&#10;\end{document}" title="IguanaTex Bitmap Display">
              <a:extLst>
                <a:ext uri="{FF2B5EF4-FFF2-40B4-BE49-F238E27FC236}">
                  <a16:creationId xmlns:a16="http://schemas.microsoft.com/office/drawing/2014/main" id="{C354116B-C0FF-4E08-A45E-5603178F0901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4378" y="5812861"/>
              <a:ext cx="2476757" cy="438919"/>
            </a:xfrm>
            <a:prstGeom prst="rect">
              <a:avLst/>
            </a:prstGeom>
          </p:spPr>
        </p:pic>
        <p:sp>
          <p:nvSpPr>
            <p:cNvPr id="20" name="Rechteck: abgerundete Ecken 14">
              <a:extLst>
                <a:ext uri="{FF2B5EF4-FFF2-40B4-BE49-F238E27FC236}">
                  <a16:creationId xmlns:a16="http://schemas.microsoft.com/office/drawing/2014/main" id="{C38BBC9B-8D78-4D1E-8212-7839F0E6B8F1}"/>
                </a:ext>
              </a:extLst>
            </p:cNvPr>
            <p:cNvSpPr/>
            <p:nvPr/>
          </p:nvSpPr>
          <p:spPr>
            <a:xfrm>
              <a:off x="254727" y="5133252"/>
              <a:ext cx="4842553" cy="1217305"/>
            </a:xfrm>
            <a:prstGeom prst="round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feld 15">
              <a:extLst>
                <a:ext uri="{FF2B5EF4-FFF2-40B4-BE49-F238E27FC236}">
                  <a16:creationId xmlns:a16="http://schemas.microsoft.com/office/drawing/2014/main" id="{600AD68B-6BF8-44ED-BBF0-0BBB6F0CFA05}"/>
                </a:ext>
              </a:extLst>
            </p:cNvPr>
            <p:cNvSpPr txBox="1"/>
            <p:nvPr/>
          </p:nvSpPr>
          <p:spPr>
            <a:xfrm>
              <a:off x="315059" y="5246121"/>
              <a:ext cx="199445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u="sng" dirty="0"/>
                <a:t>Diagonal ensemble:</a:t>
              </a:r>
            </a:p>
          </p:txBody>
        </p:sp>
        <p:sp>
          <p:nvSpPr>
            <p:cNvPr id="22" name="Rechteck: abgerundete Ecken 16">
              <a:extLst>
                <a:ext uri="{FF2B5EF4-FFF2-40B4-BE49-F238E27FC236}">
                  <a16:creationId xmlns:a16="http://schemas.microsoft.com/office/drawing/2014/main" id="{A4F1F22E-17B1-4CCE-8659-681E95F45751}"/>
                </a:ext>
              </a:extLst>
            </p:cNvPr>
            <p:cNvSpPr/>
            <p:nvPr/>
          </p:nvSpPr>
          <p:spPr>
            <a:xfrm>
              <a:off x="249090" y="3257643"/>
              <a:ext cx="4842553" cy="1217307"/>
            </a:xfrm>
            <a:prstGeom prst="round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feld 17">
              <a:extLst>
                <a:ext uri="{FF2B5EF4-FFF2-40B4-BE49-F238E27FC236}">
                  <a16:creationId xmlns:a16="http://schemas.microsoft.com/office/drawing/2014/main" id="{1734DC35-E8B9-4AC7-AA14-0DAB579929FB}"/>
                </a:ext>
              </a:extLst>
            </p:cNvPr>
            <p:cNvSpPr txBox="1"/>
            <p:nvPr/>
          </p:nvSpPr>
          <p:spPr>
            <a:xfrm>
              <a:off x="309422" y="3370521"/>
              <a:ext cx="1566839" cy="338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u="sng" dirty="0"/>
                <a:t>Time evolution: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feld 52">
                <a:extLst>
                  <a:ext uri="{FF2B5EF4-FFF2-40B4-BE49-F238E27FC236}">
                    <a16:creationId xmlns:a16="http://schemas.microsoft.com/office/drawing/2014/main" id="{AB639DAE-979C-468E-874C-C7567CF8DA81}"/>
                  </a:ext>
                </a:extLst>
              </p:cNvPr>
              <p:cNvSpPr txBox="1"/>
              <p:nvPr/>
            </p:nvSpPr>
            <p:spPr>
              <a:xfrm rot="5400000">
                <a:off x="2717984" y="4464987"/>
                <a:ext cx="706924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3600" b="1" i="1" smtClean="0">
                          <a:solidFill>
                            <a:srgbClr val="EB1F29"/>
                          </a:solidFill>
                          <a:latin typeface="Cambria Math" panose="02040503050406030204" pitchFamily="18" charset="0"/>
                        </a:rPr>
                        <m:t>⇔</m:t>
                      </m:r>
                      <m:r>
                        <a:rPr lang="de-DE" sz="36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feld 52">
                <a:extLst>
                  <a:ext uri="{FF2B5EF4-FFF2-40B4-BE49-F238E27FC236}">
                    <a16:creationId xmlns:a16="http://schemas.microsoft.com/office/drawing/2014/main" id="{AB639DAE-979C-468E-874C-C7567CF8DA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2717984" y="4464987"/>
                <a:ext cx="706924" cy="55399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feld 54">
            <a:extLst>
              <a:ext uri="{FF2B5EF4-FFF2-40B4-BE49-F238E27FC236}">
                <a16:creationId xmlns:a16="http://schemas.microsoft.com/office/drawing/2014/main" id="{F4DF822F-65D4-4D9F-B064-84085F7627B9}"/>
              </a:ext>
            </a:extLst>
          </p:cNvPr>
          <p:cNvSpPr txBox="1"/>
          <p:nvPr/>
        </p:nvSpPr>
        <p:spPr>
          <a:xfrm>
            <a:off x="3155981" y="4496692"/>
            <a:ext cx="7605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800" b="1" dirty="0">
                <a:solidFill>
                  <a:srgbClr val="EB1F29"/>
                </a:solidFill>
              </a:rPr>
              <a:t>ETH </a:t>
            </a: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503D79C-888C-4B81-889A-F8CA9C1DD93A}"/>
              </a:ext>
            </a:extLst>
          </p:cNvPr>
          <p:cNvGrpSpPr/>
          <p:nvPr/>
        </p:nvGrpSpPr>
        <p:grpSpPr>
          <a:xfrm>
            <a:off x="576606" y="5067036"/>
            <a:ext cx="5302852" cy="1409235"/>
            <a:chOff x="576606" y="5138954"/>
            <a:chExt cx="5302852" cy="1409235"/>
          </a:xfrm>
        </p:grpSpPr>
        <p:pic>
          <p:nvPicPr>
            <p:cNvPr id="24" name="Grafik 23" descr="\documentclass{article}&#10;\usepackage{amsmath}&#10;\usepackage{braket}&#10;&#10;\pagestyle{empty}&#10;\begin{document}&#10;&#10;&#10;\begin{equation*}&#10;\braket{A}_{\text{microcanonical}}(E_0) = \frac{1}{\mathcal{N}_{E_0, \Delta E}}\sum_{\substack{\alpha\\|E_0 - E_{\alpha}| &lt; \Delta E}}A_{\alpha\alpha}&#10;\end{equation*}&#10;&#10;\end{document}" title="IguanaTex Bitmap Display">
              <a:extLst>
                <a:ext uri="{FF2B5EF4-FFF2-40B4-BE49-F238E27FC236}">
                  <a16:creationId xmlns:a16="http://schemas.microsoft.com/office/drawing/2014/main" id="{B252094F-23C0-4B83-80CC-4B10FDD3F198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8694" y="5644740"/>
              <a:ext cx="4900060" cy="744705"/>
            </a:xfrm>
            <a:prstGeom prst="rect">
              <a:avLst/>
            </a:prstGeom>
          </p:spPr>
        </p:pic>
        <p:sp>
          <p:nvSpPr>
            <p:cNvPr id="27" name="Rechteck: abgerundete Ecken 56">
              <a:extLst>
                <a:ext uri="{FF2B5EF4-FFF2-40B4-BE49-F238E27FC236}">
                  <a16:creationId xmlns:a16="http://schemas.microsoft.com/office/drawing/2014/main" id="{FC0665D2-CB3F-403A-9D97-C791B1180B96}"/>
                </a:ext>
              </a:extLst>
            </p:cNvPr>
            <p:cNvSpPr/>
            <p:nvPr/>
          </p:nvSpPr>
          <p:spPr>
            <a:xfrm>
              <a:off x="576606" y="5138954"/>
              <a:ext cx="5302852" cy="1409235"/>
            </a:xfrm>
            <a:prstGeom prst="round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feld 57">
              <a:extLst>
                <a:ext uri="{FF2B5EF4-FFF2-40B4-BE49-F238E27FC236}">
                  <a16:creationId xmlns:a16="http://schemas.microsoft.com/office/drawing/2014/main" id="{14BEA865-98B1-47A2-98E4-B98D74936C9A}"/>
                </a:ext>
              </a:extLst>
            </p:cNvPr>
            <p:cNvSpPr txBox="1"/>
            <p:nvPr/>
          </p:nvSpPr>
          <p:spPr>
            <a:xfrm>
              <a:off x="584425" y="5218736"/>
              <a:ext cx="287297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u="sng" dirty="0"/>
                <a:t>Microcanonical ensemble: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feld 52">
                <a:extLst>
                  <a:ext uri="{FF2B5EF4-FFF2-40B4-BE49-F238E27FC236}">
                    <a16:creationId xmlns:a16="http://schemas.microsoft.com/office/drawing/2014/main" id="{94FA412F-50FA-4BD2-9881-3163AE693F1A}"/>
                  </a:ext>
                </a:extLst>
              </p:cNvPr>
              <p:cNvSpPr txBox="1"/>
              <p:nvPr/>
            </p:nvSpPr>
            <p:spPr>
              <a:xfrm rot="5400000">
                <a:off x="2700682" y="2552749"/>
                <a:ext cx="706924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3600" b="1" i="1" smtClean="0">
                          <a:solidFill>
                            <a:srgbClr val="EB1F29"/>
                          </a:solidFill>
                          <a:latin typeface="Cambria Math" panose="02040503050406030204" pitchFamily="18" charset="0"/>
                        </a:rPr>
                        <m:t>⇔</m:t>
                      </m:r>
                      <m:r>
                        <a:rPr lang="de-DE" sz="36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Textfeld 52">
                <a:extLst>
                  <a:ext uri="{FF2B5EF4-FFF2-40B4-BE49-F238E27FC236}">
                    <a16:creationId xmlns:a16="http://schemas.microsoft.com/office/drawing/2014/main" id="{94FA412F-50FA-4BD2-9881-3163AE693F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2700682" y="2552749"/>
                <a:ext cx="706924" cy="55399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Textfeld 54">
            <a:extLst>
              <a:ext uri="{FF2B5EF4-FFF2-40B4-BE49-F238E27FC236}">
                <a16:creationId xmlns:a16="http://schemas.microsoft.com/office/drawing/2014/main" id="{403B5DF0-5CAF-44B8-B3FB-0DEEC1CFC78A}"/>
              </a:ext>
            </a:extLst>
          </p:cNvPr>
          <p:cNvSpPr txBox="1"/>
          <p:nvPr/>
        </p:nvSpPr>
        <p:spPr>
          <a:xfrm>
            <a:off x="1364195" y="2543264"/>
            <a:ext cx="15153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800" b="1" dirty="0" err="1">
                <a:solidFill>
                  <a:srgbClr val="EB1F29"/>
                </a:solidFill>
              </a:rPr>
              <a:t>Equilibration</a:t>
            </a:r>
            <a:endParaRPr lang="en-US" dirty="0"/>
          </a:p>
        </p:txBody>
      </p:sp>
      <p:sp>
        <p:nvSpPr>
          <p:cNvPr id="44" name="Textfeld 54">
            <a:extLst>
              <a:ext uri="{FF2B5EF4-FFF2-40B4-BE49-F238E27FC236}">
                <a16:creationId xmlns:a16="http://schemas.microsoft.com/office/drawing/2014/main" id="{6BCAE3F9-B350-4406-BE68-211790B5937E}"/>
              </a:ext>
            </a:extLst>
          </p:cNvPr>
          <p:cNvSpPr txBox="1"/>
          <p:nvPr/>
        </p:nvSpPr>
        <p:spPr>
          <a:xfrm>
            <a:off x="1283077" y="4473147"/>
            <a:ext cx="16775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800" b="1" dirty="0" err="1">
                <a:solidFill>
                  <a:srgbClr val="EB1F29"/>
                </a:solidFill>
              </a:rPr>
              <a:t>Thermalization</a:t>
            </a:r>
            <a:endParaRPr lang="en-US" dirty="0"/>
          </a:p>
        </p:txBody>
      </p:sp>
      <p:grpSp>
        <p:nvGrpSpPr>
          <p:cNvPr id="45" name="Gruppieren 8">
            <a:extLst>
              <a:ext uri="{FF2B5EF4-FFF2-40B4-BE49-F238E27FC236}">
                <a16:creationId xmlns:a16="http://schemas.microsoft.com/office/drawing/2014/main" id="{F4B1321F-7674-475F-A56F-4DFE7BA5B2B5}"/>
              </a:ext>
            </a:extLst>
          </p:cNvPr>
          <p:cNvGrpSpPr/>
          <p:nvPr/>
        </p:nvGrpSpPr>
        <p:grpSpPr>
          <a:xfrm>
            <a:off x="6617849" y="1081193"/>
            <a:ext cx="5013944" cy="5365054"/>
            <a:chOff x="5112607" y="1411430"/>
            <a:chExt cx="4421016" cy="4835802"/>
          </a:xfrm>
        </p:grpSpPr>
        <p:pic>
          <p:nvPicPr>
            <p:cNvPr id="46" name="Grafik 38">
              <a:extLst>
                <a:ext uri="{FF2B5EF4-FFF2-40B4-BE49-F238E27FC236}">
                  <a16:creationId xmlns:a16="http://schemas.microsoft.com/office/drawing/2014/main" id="{56E76D42-A458-4880-8F4F-7F7B42231E8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112607" y="1411430"/>
              <a:ext cx="4421016" cy="4835802"/>
            </a:xfrm>
            <a:prstGeom prst="rect">
              <a:avLst/>
            </a:prstGeom>
          </p:spPr>
        </p:pic>
        <p:sp>
          <p:nvSpPr>
            <p:cNvPr id="47" name="Rechteck 3">
              <a:extLst>
                <a:ext uri="{FF2B5EF4-FFF2-40B4-BE49-F238E27FC236}">
                  <a16:creationId xmlns:a16="http://schemas.microsoft.com/office/drawing/2014/main" id="{4BEA3A15-2B26-4D8E-998C-27F7BD352D95}"/>
                </a:ext>
              </a:extLst>
            </p:cNvPr>
            <p:cNvSpPr/>
            <p:nvPr/>
          </p:nvSpPr>
          <p:spPr>
            <a:xfrm>
              <a:off x="5235798" y="3308352"/>
              <a:ext cx="272306" cy="5367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hteck 39">
              <a:extLst>
                <a:ext uri="{FF2B5EF4-FFF2-40B4-BE49-F238E27FC236}">
                  <a16:creationId xmlns:a16="http://schemas.microsoft.com/office/drawing/2014/main" id="{5D9AA7FA-152B-421C-BC1C-44C881DED47A}"/>
                </a:ext>
              </a:extLst>
            </p:cNvPr>
            <p:cNvSpPr/>
            <p:nvPr/>
          </p:nvSpPr>
          <p:spPr>
            <a:xfrm>
              <a:off x="5242500" y="4558349"/>
              <a:ext cx="272306" cy="5367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7D6EA2E1-8A79-4321-B813-63DC6C952B00}"/>
              </a:ext>
            </a:extLst>
          </p:cNvPr>
          <p:cNvGrpSpPr/>
          <p:nvPr/>
        </p:nvGrpSpPr>
        <p:grpSpPr>
          <a:xfrm>
            <a:off x="7276020" y="306759"/>
            <a:ext cx="4634159" cy="467428"/>
            <a:chOff x="6240016" y="435126"/>
            <a:chExt cx="5387352" cy="571823"/>
          </a:xfrm>
        </p:grpSpPr>
        <p:pic>
          <p:nvPicPr>
            <p:cNvPr id="50" name="Grafik 20" descr="\documentclass{article}&#10;\usepackage{amsmath}&#10;&#10;\pagestyle{empty}&#10;\begin{document}&#10;&#10;&#10;\begin{equation*}&#10;\hat{H}_{XXZ} = \sum_{i, j}J_{i,j}\left(s_i^x s_j^x + s_i^y s_j^y + \delta s_i^z s_i^z\right) + h \sum_i s_i^x&#10;\end{equation*}&#10;&#10;\end{document}" title="IguanaTex Bitmap Display">
              <a:extLst>
                <a:ext uri="{FF2B5EF4-FFF2-40B4-BE49-F238E27FC236}">
                  <a16:creationId xmlns:a16="http://schemas.microsoft.com/office/drawing/2014/main" id="{685E9429-128E-4A2E-B498-008F5EBDB0C2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40016" y="435126"/>
              <a:ext cx="5387352" cy="571823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54548885-93D8-45FF-8DB0-56F532C2748D}"/>
                    </a:ext>
                  </a:extLst>
                </p:cNvPr>
                <p:cNvSpPr txBox="1"/>
                <p:nvPr/>
              </p:nvSpPr>
              <p:spPr>
                <a:xfrm>
                  <a:off x="10777677" y="454374"/>
                  <a:ext cx="239296" cy="30777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𝛺</m:t>
                        </m:r>
                      </m:oMath>
                    </m:oMathPara>
                  </a14:m>
                  <a:endParaRPr lang="en-DE" sz="2000" i="1" dirty="0"/>
                </a:p>
              </p:txBody>
            </p:sp>
          </mc:Choice>
          <mc:Fallback xmlns="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54548885-93D8-45FF-8DB0-56F532C2748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77677" y="454374"/>
                  <a:ext cx="239296" cy="307777"/>
                </a:xfrm>
                <a:prstGeom prst="rect">
                  <a:avLst/>
                </a:prstGeom>
                <a:blipFill>
                  <a:blip r:embed="rId14"/>
                  <a:stretch>
                    <a:fillRect l="-38235" r="-32353" b="-29268"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3C7BC8F-C423-4EF5-AA45-BD343A8B31D7}"/>
                  </a:ext>
                </a:extLst>
              </p:cNvPr>
              <p:cNvSpPr txBox="1"/>
              <p:nvPr/>
            </p:nvSpPr>
            <p:spPr>
              <a:xfrm>
                <a:off x="2608966" y="3715199"/>
                <a:ext cx="390417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8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de-DE" sz="18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3C7BC8F-C423-4EF5-AA45-BD343A8B31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8966" y="3715199"/>
                <a:ext cx="390417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931409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623ECAA-378C-4E61-8CEB-5DE5C7FE26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878" y="88886"/>
            <a:ext cx="4077781" cy="1325563"/>
          </a:xfrm>
        </p:spPr>
        <p:txBody>
          <a:bodyPr/>
          <a:lstStyle/>
          <a:p>
            <a:r>
              <a:rPr lang="en-US" dirty="0"/>
              <a:t>XX-model case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E7058E00-50BF-45F6-9A59-4A824C07FE93}"/>
              </a:ext>
            </a:extLst>
          </p:cNvPr>
          <p:cNvSpPr/>
          <p:nvPr/>
        </p:nvSpPr>
        <p:spPr>
          <a:xfrm>
            <a:off x="3719736" y="1916832"/>
            <a:ext cx="5040560" cy="12961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CCB131A-CF33-4F1E-A094-9B440FEA43AB}"/>
              </a:ext>
            </a:extLst>
          </p:cNvPr>
          <p:cNvSpPr/>
          <p:nvPr/>
        </p:nvSpPr>
        <p:spPr>
          <a:xfrm>
            <a:off x="3308747" y="1565019"/>
            <a:ext cx="5040560" cy="12961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feld 633">
            <a:extLst>
              <a:ext uri="{FF2B5EF4-FFF2-40B4-BE49-F238E27FC236}">
                <a16:creationId xmlns:a16="http://schemas.microsoft.com/office/drawing/2014/main" id="{5CC9A1D3-5308-4AE4-975A-04139DDF2690}"/>
              </a:ext>
            </a:extLst>
          </p:cNvPr>
          <p:cNvSpPr txBox="1"/>
          <p:nvPr/>
        </p:nvSpPr>
        <p:spPr>
          <a:xfrm>
            <a:off x="1264145" y="793047"/>
            <a:ext cx="38703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High density regime thermal!</a:t>
            </a: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→ Transition in between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C22F57-C2C4-5F14-9001-D1EF26D46E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442" y="2167734"/>
            <a:ext cx="10165422" cy="4461632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F99EC8F5-1181-A9F6-BE88-62A29D5BCFAA}"/>
              </a:ext>
            </a:extLst>
          </p:cNvPr>
          <p:cNvGrpSpPr/>
          <p:nvPr/>
        </p:nvGrpSpPr>
        <p:grpSpPr>
          <a:xfrm>
            <a:off x="5758543" y="463505"/>
            <a:ext cx="5507789" cy="650709"/>
            <a:chOff x="6240016" y="435126"/>
            <a:chExt cx="5387352" cy="571823"/>
          </a:xfrm>
        </p:grpSpPr>
        <p:pic>
          <p:nvPicPr>
            <p:cNvPr id="8" name="Grafik 20" descr="\documentclass{article}&#10;\usepackage{amsmath}&#10;&#10;\pagestyle{empty}&#10;\begin{document}&#10;&#10;&#10;\begin{equation*}&#10;\hat{H}_{XXZ} = \sum_{i, j}J_{i,j}\left(s_i^x s_j^x + s_i^y s_j^y + \delta s_i^z s_i^z\right) + h \sum_i s_i^x&#10;\end{equation*}&#10;&#10;\end{document}" title="IguanaTex Bitmap Display">
              <a:extLst>
                <a:ext uri="{FF2B5EF4-FFF2-40B4-BE49-F238E27FC236}">
                  <a16:creationId xmlns:a16="http://schemas.microsoft.com/office/drawing/2014/main" id="{51D8440C-A172-B34C-03FE-49485B1476BF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40016" y="435126"/>
              <a:ext cx="5387352" cy="571823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DF1DDF10-555B-D3DC-B823-57A24972FF1C}"/>
                    </a:ext>
                  </a:extLst>
                </p:cNvPr>
                <p:cNvSpPr txBox="1"/>
                <p:nvPr/>
              </p:nvSpPr>
              <p:spPr>
                <a:xfrm>
                  <a:off x="10777677" y="454374"/>
                  <a:ext cx="239296" cy="30777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𝛺</m:t>
                        </m:r>
                      </m:oMath>
                    </m:oMathPara>
                  </a14:m>
                  <a:endParaRPr lang="en-DE" sz="2000" i="1" dirty="0"/>
                </a:p>
              </p:txBody>
            </p:sp>
          </mc:Choice>
          <mc:Fallback xmlns="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54548885-93D8-45FF-8DB0-56F532C2748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77677" y="454374"/>
                  <a:ext cx="239296" cy="307777"/>
                </a:xfrm>
                <a:prstGeom prst="rect">
                  <a:avLst/>
                </a:prstGeom>
                <a:blipFill>
                  <a:blip r:embed="rId14"/>
                  <a:stretch>
                    <a:fillRect l="-38235" r="-32353" b="-29268"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2" name="Grafik 8">
            <a:extLst>
              <a:ext uri="{FF2B5EF4-FFF2-40B4-BE49-F238E27FC236}">
                <a16:creationId xmlns:a16="http://schemas.microsoft.com/office/drawing/2014/main" id="{8D8B3F1B-73CE-846C-5669-069F288DD7F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9307" y="1232717"/>
            <a:ext cx="938756" cy="614945"/>
          </a:xfrm>
          <a:prstGeom prst="rect">
            <a:avLst/>
          </a:prstGeom>
        </p:spPr>
      </p:pic>
      <p:sp>
        <p:nvSpPr>
          <p:cNvPr id="13" name="Textfeld 633">
            <a:extLst>
              <a:ext uri="{FF2B5EF4-FFF2-40B4-BE49-F238E27FC236}">
                <a16:creationId xmlns:a16="http://schemas.microsoft.com/office/drawing/2014/main" id="{46B8C363-6937-F738-B567-AC8AE3BDB0EF}"/>
              </a:ext>
            </a:extLst>
          </p:cNvPr>
          <p:cNvSpPr txBox="1"/>
          <p:nvPr/>
        </p:nvSpPr>
        <p:spPr>
          <a:xfrm>
            <a:off x="2680168" y="2219597"/>
            <a:ext cx="27953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Strong disorder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Textfeld 633">
            <a:extLst>
              <a:ext uri="{FF2B5EF4-FFF2-40B4-BE49-F238E27FC236}">
                <a16:creationId xmlns:a16="http://schemas.microsoft.com/office/drawing/2014/main" id="{FDEE3420-A92D-179F-1190-188854C4B3C6}"/>
              </a:ext>
            </a:extLst>
          </p:cNvPr>
          <p:cNvSpPr txBox="1"/>
          <p:nvPr/>
        </p:nvSpPr>
        <p:spPr>
          <a:xfrm>
            <a:off x="7219554" y="2219597"/>
            <a:ext cx="27953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Weak disorder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36731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 txBox="1">
            <a:spLocks/>
          </p:cNvSpPr>
          <p:nvPr/>
        </p:nvSpPr>
        <p:spPr bwMode="auto">
          <a:xfrm>
            <a:off x="293913" y="75938"/>
            <a:ext cx="8151444" cy="1008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de-DE" sz="4400" b="0" kern="0" dirty="0">
                <a:solidFill>
                  <a:schemeClr val="tx1"/>
                </a:solidFill>
              </a:rPr>
              <a:t>More on </a:t>
            </a:r>
            <a:r>
              <a:rPr lang="de-DE" sz="4400" b="0" kern="0" dirty="0" err="1">
                <a:solidFill>
                  <a:schemeClr val="tx1"/>
                </a:solidFill>
              </a:rPr>
              <a:t>disordered</a:t>
            </a:r>
            <a:r>
              <a:rPr lang="de-DE" sz="4400" b="0" kern="0" dirty="0">
                <a:solidFill>
                  <a:schemeClr val="tx1"/>
                </a:solidFill>
              </a:rPr>
              <a:t> </a:t>
            </a:r>
            <a:r>
              <a:rPr lang="de-DE" sz="4400" b="0" kern="0" dirty="0" err="1">
                <a:solidFill>
                  <a:schemeClr val="tx1"/>
                </a:solidFill>
              </a:rPr>
              <a:t>spin</a:t>
            </a:r>
            <a:r>
              <a:rPr lang="de-DE" sz="4400" b="0" kern="0" dirty="0">
                <a:solidFill>
                  <a:schemeClr val="tx1"/>
                </a:solidFill>
              </a:rPr>
              <a:t> </a:t>
            </a:r>
            <a:r>
              <a:rPr lang="de-DE" sz="4400" b="0" kern="0" dirty="0" err="1">
                <a:solidFill>
                  <a:schemeClr val="tx1"/>
                </a:solidFill>
              </a:rPr>
              <a:t>systems</a:t>
            </a:r>
            <a:endParaRPr lang="de-DE" sz="4400" b="0" kern="0" dirty="0">
              <a:solidFill>
                <a:schemeClr val="tx1"/>
              </a:solidFill>
            </a:endParaRPr>
          </a:p>
        </p:txBody>
      </p:sp>
      <p:sp>
        <p:nvSpPr>
          <p:cNvPr id="15" name="Titel 1">
            <a:extLst>
              <a:ext uri="{FF2B5EF4-FFF2-40B4-BE49-F238E27FC236}">
                <a16:creationId xmlns:a16="http://schemas.microsoft.com/office/drawing/2014/main" id="{3C048D00-F872-469C-BFD7-E3AD2BD35AD8}"/>
              </a:ext>
            </a:extLst>
          </p:cNvPr>
          <p:cNvSpPr txBox="1">
            <a:spLocks/>
          </p:cNvSpPr>
          <p:nvPr/>
        </p:nvSpPr>
        <p:spPr bwMode="auto">
          <a:xfrm>
            <a:off x="747265" y="1458929"/>
            <a:ext cx="7852205" cy="49110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b="0" kern="0" dirty="0">
                <a:solidFill>
                  <a:schemeClr val="tx1"/>
                </a:solidFill>
                <a:latin typeface="+mn-lt"/>
              </a:rPr>
              <a:t>Measuring operator spreading with out-of-time-ordered correlators</a:t>
            </a:r>
          </a:p>
          <a:p>
            <a:pPr algn="l"/>
            <a:r>
              <a:rPr lang="en-US" b="0" kern="0" dirty="0">
                <a:solidFill>
                  <a:schemeClr val="tx1"/>
                </a:solidFill>
                <a:latin typeface="+mn-lt"/>
              </a:rPr>
              <a:t>	→ </a:t>
            </a:r>
            <a:r>
              <a:rPr lang="en-US" kern="0" dirty="0">
                <a:solidFill>
                  <a:schemeClr val="tx1"/>
                </a:solidFill>
                <a:latin typeface="+mn-lt"/>
              </a:rPr>
              <a:t>Maximilian </a:t>
            </a:r>
            <a:r>
              <a:rPr lang="en-US" kern="0" dirty="0" err="1">
                <a:solidFill>
                  <a:schemeClr val="tx1"/>
                </a:solidFill>
                <a:latin typeface="+mn-lt"/>
              </a:rPr>
              <a:t>Müllenbach</a:t>
            </a:r>
            <a:endParaRPr lang="en-US" kern="0" dirty="0">
              <a:solidFill>
                <a:schemeClr val="tx1"/>
              </a:solidFill>
              <a:latin typeface="+mn-lt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b="0" kern="0" dirty="0">
              <a:solidFill>
                <a:schemeClr val="tx1"/>
              </a:solidFill>
              <a:latin typeface="+mn-lt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b="0" kern="0" dirty="0">
                <a:solidFill>
                  <a:schemeClr val="tx1"/>
                </a:solidFill>
                <a:latin typeface="+mn-lt"/>
              </a:rPr>
              <a:t>Engineered dissipation, fluctuation-dissipation relations </a:t>
            </a:r>
          </a:p>
          <a:p>
            <a:pPr algn="l"/>
            <a:r>
              <a:rPr lang="en-US" b="0" kern="0" dirty="0">
                <a:solidFill>
                  <a:schemeClr val="tx1"/>
                </a:solidFill>
                <a:latin typeface="+mn-lt"/>
              </a:rPr>
              <a:t>	 → </a:t>
            </a:r>
            <a:r>
              <a:rPr lang="en-US" kern="0" dirty="0">
                <a:solidFill>
                  <a:schemeClr val="tx1"/>
                </a:solidFill>
                <a:latin typeface="+mn-lt"/>
              </a:rPr>
              <a:t>Andre </a:t>
            </a:r>
            <a:r>
              <a:rPr lang="en-US" kern="0" dirty="0" err="1">
                <a:solidFill>
                  <a:schemeClr val="tx1"/>
                </a:solidFill>
                <a:latin typeface="+mn-lt"/>
              </a:rPr>
              <a:t>Salzinger</a:t>
            </a:r>
            <a:r>
              <a:rPr lang="en-US" b="0" kern="0" dirty="0">
                <a:solidFill>
                  <a:schemeClr val="tx1"/>
                </a:solidFill>
                <a:latin typeface="+mn-lt"/>
              </a:rPr>
              <a:t>, with Kevin Geier (</a:t>
            </a:r>
            <a:r>
              <a:rPr lang="en-US" b="0" kern="0" dirty="0" err="1">
                <a:solidFill>
                  <a:schemeClr val="tx1"/>
                </a:solidFill>
                <a:latin typeface="+mn-lt"/>
              </a:rPr>
              <a:t>Hauke</a:t>
            </a:r>
            <a:r>
              <a:rPr lang="en-US" b="0" kern="0" dirty="0">
                <a:solidFill>
                  <a:schemeClr val="tx1"/>
                </a:solidFill>
                <a:latin typeface="+mn-lt"/>
              </a:rPr>
              <a:t> group)</a:t>
            </a:r>
          </a:p>
          <a:p>
            <a:pPr algn="l"/>
            <a:endParaRPr lang="en-US" b="0" kern="0" dirty="0">
              <a:solidFill>
                <a:schemeClr val="tx1"/>
              </a:solidFill>
              <a:latin typeface="+mn-lt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b="0" kern="0" dirty="0">
                <a:solidFill>
                  <a:schemeClr val="tx1"/>
                </a:solidFill>
                <a:latin typeface="+mn-lt"/>
              </a:rPr>
              <a:t>Hamiltonian engineering </a:t>
            </a:r>
          </a:p>
          <a:p>
            <a:pPr algn="l"/>
            <a:r>
              <a:rPr lang="en-US" b="0" kern="0" dirty="0">
                <a:solidFill>
                  <a:schemeClr val="tx1"/>
                </a:solidFill>
                <a:latin typeface="+mn-lt"/>
              </a:rPr>
              <a:t>	 → </a:t>
            </a:r>
            <a:r>
              <a:rPr lang="en-US" kern="0" dirty="0">
                <a:solidFill>
                  <a:schemeClr val="tx1"/>
                </a:solidFill>
                <a:latin typeface="+mn-lt"/>
              </a:rPr>
              <a:t>Sebastian Geier</a:t>
            </a:r>
          </a:p>
          <a:p>
            <a:pPr algn="l"/>
            <a:endParaRPr lang="en-US" b="0" kern="0" dirty="0">
              <a:solidFill>
                <a:schemeClr val="tx1"/>
              </a:solidFill>
              <a:latin typeface="+mn-lt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b="0" kern="0" dirty="0" err="1">
                <a:solidFill>
                  <a:schemeClr val="tx1"/>
                </a:solidFill>
                <a:latin typeface="+mn-lt"/>
              </a:rPr>
              <a:t>Floquet</a:t>
            </a:r>
            <a:r>
              <a:rPr lang="en-US" b="0" kern="0" dirty="0">
                <a:solidFill>
                  <a:schemeClr val="tx1"/>
                </a:solidFill>
                <a:latin typeface="+mn-lt"/>
              </a:rPr>
              <a:t> phases of matter </a:t>
            </a:r>
          </a:p>
          <a:p>
            <a:pPr algn="l"/>
            <a:r>
              <a:rPr lang="en-US" b="0" kern="0" dirty="0">
                <a:solidFill>
                  <a:schemeClr val="tx1"/>
                </a:solidFill>
                <a:latin typeface="+mn-lt"/>
              </a:rPr>
              <a:t>	 → </a:t>
            </a:r>
            <a:r>
              <a:rPr lang="en-US" kern="0" dirty="0" err="1">
                <a:solidFill>
                  <a:schemeClr val="tx1"/>
                </a:solidFill>
                <a:latin typeface="+mn-lt"/>
              </a:rPr>
              <a:t>Niklas</a:t>
            </a:r>
            <a:r>
              <a:rPr lang="en-US" kern="0" dirty="0">
                <a:solidFill>
                  <a:schemeClr val="tx1"/>
                </a:solidFill>
                <a:latin typeface="+mn-lt"/>
              </a:rPr>
              <a:t> Euler</a:t>
            </a:r>
          </a:p>
          <a:p>
            <a:pPr algn="l"/>
            <a:r>
              <a:rPr lang="en-US" b="0" kern="0" dirty="0">
                <a:solidFill>
                  <a:schemeClr val="tx1"/>
                </a:solidFill>
                <a:latin typeface="+mn-lt"/>
              </a:rPr>
              <a:t>	STRUCTURES exploratory project with Razvan </a:t>
            </a:r>
            <a:r>
              <a:rPr lang="en-US" b="0" kern="0" dirty="0" err="1">
                <a:solidFill>
                  <a:schemeClr val="tx1"/>
                </a:solidFill>
                <a:latin typeface="+mn-lt"/>
              </a:rPr>
              <a:t>Gurau</a:t>
            </a:r>
            <a:endParaRPr lang="en-US" b="0" kern="0" dirty="0">
              <a:solidFill>
                <a:schemeClr val="tx1"/>
              </a:solidFill>
              <a:latin typeface="+mn-lt"/>
            </a:endParaRPr>
          </a:p>
          <a:p>
            <a:pPr algn="l"/>
            <a:endParaRPr lang="en-US" b="0" kern="0" dirty="0">
              <a:solidFill>
                <a:schemeClr val="tx1"/>
              </a:solidFill>
              <a:latin typeface="+mn-lt"/>
            </a:endParaRPr>
          </a:p>
          <a:p>
            <a:pPr algn="l"/>
            <a:endParaRPr lang="en-US" b="0" kern="0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16A04E-5661-DDA5-C583-C5E2ADA065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8019" y="437559"/>
            <a:ext cx="2856601" cy="299144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9C8DE03-F931-9ACB-FC44-8533267C5CB4}"/>
              </a:ext>
            </a:extLst>
          </p:cNvPr>
          <p:cNvSpPr txBox="1"/>
          <p:nvPr/>
        </p:nvSpPr>
        <p:spPr>
          <a:xfrm>
            <a:off x="5551469" y="4130210"/>
            <a:ext cx="3510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Science 374, 1149 (2021)</a:t>
            </a:r>
            <a:endParaRPr lang="en-DE" sz="2400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716BEB6-9DF0-57A7-B199-8F3204054424}"/>
              </a:ext>
            </a:extLst>
          </p:cNvPr>
          <p:cNvGrpSpPr/>
          <p:nvPr/>
        </p:nvGrpSpPr>
        <p:grpSpPr>
          <a:xfrm>
            <a:off x="9061806" y="3756834"/>
            <a:ext cx="2476982" cy="2766349"/>
            <a:chOff x="9061806" y="3756834"/>
            <a:chExt cx="2476982" cy="276634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52447F7-03BC-F51B-728B-96BA82AF046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061806" y="3756834"/>
              <a:ext cx="2476982" cy="2766349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8A27427-6194-F014-5500-3B0F74B61B87}"/>
                </a:ext>
              </a:extLst>
            </p:cNvPr>
            <p:cNvSpPr/>
            <p:nvPr/>
          </p:nvSpPr>
          <p:spPr>
            <a:xfrm>
              <a:off x="9061806" y="3756834"/>
              <a:ext cx="133565" cy="2500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</p:spTree>
    <p:extLst>
      <p:ext uri="{BB962C8B-B14F-4D97-AF65-F5344CB8AC3E}">
        <p14:creationId xmlns:p14="http://schemas.microsoft.com/office/powerpoint/2010/main" val="265922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2517" y="227633"/>
            <a:ext cx="10515600" cy="996082"/>
          </a:xfrm>
        </p:spPr>
        <p:txBody>
          <a:bodyPr/>
          <a:lstStyle/>
          <a:p>
            <a:r>
              <a:rPr lang="en-US" dirty="0"/>
              <a:t>Acknowledgements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223" y="2696953"/>
            <a:ext cx="685733" cy="8249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3486" y="2702118"/>
            <a:ext cx="623881" cy="82499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0044" y="2696953"/>
            <a:ext cx="701124" cy="824960"/>
          </a:xfrm>
          <a:prstGeom prst="rect">
            <a:avLst/>
          </a:prstGeom>
        </p:spPr>
      </p:pic>
      <p:sp>
        <p:nvSpPr>
          <p:cNvPr id="13" name="TextBox 25"/>
          <p:cNvSpPr txBox="1"/>
          <p:nvPr/>
        </p:nvSpPr>
        <p:spPr>
          <a:xfrm>
            <a:off x="1840436" y="3527111"/>
            <a:ext cx="1021969" cy="4506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164" dirty="0">
                <a:latin typeface="Arial" panose="020B0604020202020204" pitchFamily="34" charset="0"/>
                <a:cs typeface="Arial" panose="020B0604020202020204" pitchFamily="34" charset="0"/>
              </a:rPr>
              <a:t>Gerhard Zürn</a:t>
            </a:r>
            <a:endParaRPr lang="en-GB" sz="1164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26"/>
          <p:cNvSpPr txBox="1"/>
          <p:nvPr/>
        </p:nvSpPr>
        <p:spPr>
          <a:xfrm>
            <a:off x="2727252" y="3512365"/>
            <a:ext cx="961842" cy="4993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164" dirty="0">
                <a:latin typeface="Arial" panose="020B0604020202020204" pitchFamily="34" charset="0"/>
                <a:cs typeface="Arial" panose="020B0604020202020204" pitchFamily="34" charset="0"/>
              </a:rPr>
              <a:t>Adrien</a:t>
            </a:r>
            <a:r>
              <a:rPr lang="de-DE" sz="1481" dirty="0"/>
              <a:t> </a:t>
            </a:r>
            <a:r>
              <a:rPr lang="de-DE" sz="1164" dirty="0">
                <a:latin typeface="Arial" panose="020B0604020202020204" pitchFamily="34" charset="0"/>
                <a:cs typeface="Arial" panose="020B0604020202020204" pitchFamily="34" charset="0"/>
              </a:rPr>
              <a:t>Signoles</a:t>
            </a:r>
            <a:endParaRPr lang="en-GB" sz="1164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30"/>
          <p:cNvSpPr txBox="1"/>
          <p:nvPr/>
        </p:nvSpPr>
        <p:spPr>
          <a:xfrm>
            <a:off x="1829886" y="4998131"/>
            <a:ext cx="608571" cy="4506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164" dirty="0">
                <a:latin typeface="Arial" panose="020B0604020202020204" pitchFamily="34" charset="0"/>
                <a:cs typeface="Arial" panose="020B0604020202020204" pitchFamily="34" charset="0"/>
              </a:rPr>
              <a:t>Titus Franz</a:t>
            </a:r>
            <a:endParaRPr lang="en-GB" sz="1164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3228" y="4181030"/>
            <a:ext cx="629374" cy="828225"/>
          </a:xfrm>
          <a:prstGeom prst="rect">
            <a:avLst/>
          </a:prstGeom>
        </p:spPr>
      </p:pic>
      <p:sp>
        <p:nvSpPr>
          <p:cNvPr id="23" name="TextBox 24"/>
          <p:cNvSpPr txBox="1"/>
          <p:nvPr/>
        </p:nvSpPr>
        <p:spPr>
          <a:xfrm>
            <a:off x="861735" y="3527225"/>
            <a:ext cx="1257751" cy="4506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164" dirty="0">
                <a:latin typeface="Arial" panose="020B0604020202020204" pitchFamily="34" charset="0"/>
                <a:cs typeface="Arial" panose="020B0604020202020204" pitchFamily="34" charset="0"/>
              </a:rPr>
              <a:t>Mathias</a:t>
            </a:r>
          </a:p>
          <a:p>
            <a:r>
              <a:rPr lang="de-DE" sz="1164" dirty="0">
                <a:latin typeface="Arial" panose="020B0604020202020204" pitchFamily="34" charset="0"/>
                <a:cs typeface="Arial" panose="020B0604020202020204" pitchFamily="34" charset="0"/>
              </a:rPr>
              <a:t>Weidemüller</a:t>
            </a:r>
            <a:endParaRPr lang="en-GB" sz="1164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62614" y="4966103"/>
            <a:ext cx="1075337" cy="4993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64" dirty="0">
                <a:latin typeface="Arial" panose="020B0604020202020204" pitchFamily="34" charset="0"/>
                <a:cs typeface="Arial" panose="020B0604020202020204" pitchFamily="34" charset="0"/>
              </a:rPr>
              <a:t>Clément</a:t>
            </a:r>
            <a:r>
              <a:rPr lang="de-DE" sz="148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164" dirty="0">
                <a:latin typeface="Arial" panose="020B0604020202020204" pitchFamily="34" charset="0"/>
                <a:cs typeface="Arial" panose="020B0604020202020204" pitchFamily="34" charset="0"/>
              </a:rPr>
              <a:t>Hainaut</a:t>
            </a:r>
            <a:endParaRPr lang="en-GB" sz="1164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53515" y="4181030"/>
            <a:ext cx="632766" cy="841894"/>
          </a:xfrm>
          <a:prstGeom prst="rect">
            <a:avLst/>
          </a:prstGeom>
        </p:spPr>
      </p:pic>
      <p:sp>
        <p:nvSpPr>
          <p:cNvPr id="38" name="Content Placeholder 2"/>
          <p:cNvSpPr>
            <a:spLocks noGrp="1"/>
          </p:cNvSpPr>
          <p:nvPr>
            <p:ph idx="1"/>
          </p:nvPr>
        </p:nvSpPr>
        <p:spPr>
          <a:xfrm>
            <a:off x="761140" y="2057183"/>
            <a:ext cx="3515373" cy="4993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Rydberg experiments:</a:t>
            </a:r>
          </a:p>
        </p:txBody>
      </p:sp>
      <p:sp>
        <p:nvSpPr>
          <p:cNvPr id="36" name="TextBox 30">
            <a:extLst>
              <a:ext uri="{FF2B5EF4-FFF2-40B4-BE49-F238E27FC236}">
                <a16:creationId xmlns:a16="http://schemas.microsoft.com/office/drawing/2014/main" id="{C168639A-49EE-4137-8524-DFE57F3FE729}"/>
              </a:ext>
            </a:extLst>
          </p:cNvPr>
          <p:cNvSpPr txBox="1"/>
          <p:nvPr/>
        </p:nvSpPr>
        <p:spPr>
          <a:xfrm>
            <a:off x="2727879" y="5014834"/>
            <a:ext cx="961215" cy="4506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164" dirty="0">
                <a:latin typeface="Arial" panose="020B0604020202020204" pitchFamily="34" charset="0"/>
                <a:cs typeface="Arial" panose="020B0604020202020204" pitchFamily="34" charset="0"/>
              </a:rPr>
              <a:t>Sebastian Geier</a:t>
            </a:r>
            <a:endParaRPr lang="en-GB" sz="1164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Content Placeholder 2">
            <a:extLst>
              <a:ext uri="{FF2B5EF4-FFF2-40B4-BE49-F238E27FC236}">
                <a16:creationId xmlns:a16="http://schemas.microsoft.com/office/drawing/2014/main" id="{7365299B-B24E-40CA-BC02-D048B3378DC4}"/>
              </a:ext>
            </a:extLst>
          </p:cNvPr>
          <p:cNvSpPr txBox="1">
            <a:spLocks/>
          </p:cNvSpPr>
          <p:nvPr/>
        </p:nvSpPr>
        <p:spPr>
          <a:xfrm>
            <a:off x="4825860" y="2057183"/>
            <a:ext cx="4839531" cy="4993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Theory: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56935747-6FC5-40F1-B6BA-110350FEF4C4}"/>
              </a:ext>
            </a:extLst>
          </p:cNvPr>
          <p:cNvSpPr/>
          <p:nvPr/>
        </p:nvSpPr>
        <p:spPr>
          <a:xfrm>
            <a:off x="1819889" y="4068106"/>
            <a:ext cx="783298" cy="139736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7204F17-DBCA-4528-803C-EA81FD41F0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8622" y="4187477"/>
            <a:ext cx="637097" cy="828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group of men standing outside a building&#10;&#10;Description automatically generated with medium confidence">
            <a:extLst>
              <a:ext uri="{FF2B5EF4-FFF2-40B4-BE49-F238E27FC236}">
                <a16:creationId xmlns:a16="http://schemas.microsoft.com/office/drawing/2014/main" id="{1F3C5DAD-01E0-4B7D-B955-6A9F5FA3E4C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67" t="37279" r="37677" b="33501"/>
          <a:stretch/>
        </p:blipFill>
        <p:spPr>
          <a:xfrm>
            <a:off x="5223130" y="2696953"/>
            <a:ext cx="5759944" cy="2734838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E7AA7D7D-9621-4BB4-81E2-EECC0401B576}"/>
              </a:ext>
            </a:extLst>
          </p:cNvPr>
          <p:cNvSpPr/>
          <p:nvPr/>
        </p:nvSpPr>
        <p:spPr>
          <a:xfrm>
            <a:off x="8897070" y="2823231"/>
            <a:ext cx="768321" cy="103985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30" name="Textfeld 37">
            <a:extLst>
              <a:ext uri="{FF2B5EF4-FFF2-40B4-BE49-F238E27FC236}">
                <a16:creationId xmlns:a16="http://schemas.microsoft.com/office/drawing/2014/main" id="{660867D8-2B9E-490B-9546-40D86ADC50FD}"/>
              </a:ext>
            </a:extLst>
          </p:cNvPr>
          <p:cNvSpPr txBox="1"/>
          <p:nvPr/>
        </p:nvSpPr>
        <p:spPr>
          <a:xfrm>
            <a:off x="8502908" y="5465470"/>
            <a:ext cx="158414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/>
              <a:t>Adrian </a:t>
            </a:r>
            <a:r>
              <a:rPr lang="en-US" sz="1500" dirty="0" err="1"/>
              <a:t>Braemer</a:t>
            </a:r>
            <a:endParaRPr lang="en-US" sz="1500" dirty="0"/>
          </a:p>
        </p:txBody>
      </p:sp>
      <p:sp>
        <p:nvSpPr>
          <p:cNvPr id="21" name="TextBox 30">
            <a:extLst>
              <a:ext uri="{FF2B5EF4-FFF2-40B4-BE49-F238E27FC236}">
                <a16:creationId xmlns:a16="http://schemas.microsoft.com/office/drawing/2014/main" id="{8079F7AE-FA1F-828E-D9EB-646703F1F766}"/>
              </a:ext>
            </a:extLst>
          </p:cNvPr>
          <p:cNvSpPr txBox="1"/>
          <p:nvPr/>
        </p:nvSpPr>
        <p:spPr>
          <a:xfrm>
            <a:off x="2064518" y="5578394"/>
            <a:ext cx="1940820" cy="2714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164" dirty="0">
                <a:latin typeface="Arial" panose="020B0604020202020204" pitchFamily="34" charset="0"/>
                <a:cs typeface="Arial" panose="020B0604020202020204" pitchFamily="34" charset="0"/>
              </a:rPr>
              <a:t>+ </a:t>
            </a:r>
            <a:r>
              <a:rPr lang="de-DE" sz="1164" dirty="0" err="1">
                <a:latin typeface="Arial" panose="020B0604020202020204" pitchFamily="34" charset="0"/>
                <a:cs typeface="Arial" panose="020B0604020202020204" pitchFamily="34" charset="0"/>
              </a:rPr>
              <a:t>Philpp</a:t>
            </a:r>
            <a:r>
              <a:rPr lang="de-DE" sz="1164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164" dirty="0" err="1">
                <a:latin typeface="Arial" panose="020B0604020202020204" pitchFamily="34" charset="0"/>
                <a:cs typeface="Arial" panose="020B0604020202020204" pitchFamily="34" charset="0"/>
              </a:rPr>
              <a:t>Schultzen</a:t>
            </a:r>
            <a:endParaRPr lang="en-GB" sz="1164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5138648F-92FB-1199-F745-564F1CFA5F82}"/>
              </a:ext>
            </a:extLst>
          </p:cNvPr>
          <p:cNvSpPr txBox="1">
            <a:spLocks/>
          </p:cNvSpPr>
          <p:nvPr/>
        </p:nvSpPr>
        <p:spPr>
          <a:xfrm>
            <a:off x="7854471" y="938192"/>
            <a:ext cx="3535012" cy="4993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4400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1246058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 txBox="1">
            <a:spLocks/>
          </p:cNvSpPr>
          <p:nvPr/>
        </p:nvSpPr>
        <p:spPr bwMode="auto">
          <a:xfrm>
            <a:off x="293913" y="75938"/>
            <a:ext cx="3418115" cy="1008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de-DE" sz="4400" b="0" kern="0" dirty="0">
                <a:solidFill>
                  <a:schemeClr val="tx1"/>
                </a:solidFill>
              </a:rPr>
              <a:t>Summary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487C8C7-9D7F-4AA5-8FB6-C23986CE8528}"/>
              </a:ext>
            </a:extLst>
          </p:cNvPr>
          <p:cNvGrpSpPr/>
          <p:nvPr/>
        </p:nvGrpSpPr>
        <p:grpSpPr>
          <a:xfrm>
            <a:off x="9123452" y="2521206"/>
            <a:ext cx="2883478" cy="2088828"/>
            <a:chOff x="6620329" y="2912596"/>
            <a:chExt cx="5165859" cy="2923138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F7FE8F07-DA75-4AF0-A51F-64D985F4022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0329" y="2930576"/>
              <a:ext cx="5165859" cy="2905158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661A257-B3A0-445F-89ED-2F3B8DA1DE66}"/>
                </a:ext>
              </a:extLst>
            </p:cNvPr>
            <p:cNvSpPr/>
            <p:nvPr/>
          </p:nvSpPr>
          <p:spPr>
            <a:xfrm>
              <a:off x="6620329" y="2912596"/>
              <a:ext cx="170889" cy="20224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p:sp>
        <p:nvSpPr>
          <p:cNvPr id="15" name="Titel 1">
            <a:extLst>
              <a:ext uri="{FF2B5EF4-FFF2-40B4-BE49-F238E27FC236}">
                <a16:creationId xmlns:a16="http://schemas.microsoft.com/office/drawing/2014/main" id="{3C048D00-F872-469C-BFD7-E3AD2BD35AD8}"/>
              </a:ext>
            </a:extLst>
          </p:cNvPr>
          <p:cNvSpPr txBox="1">
            <a:spLocks/>
          </p:cNvSpPr>
          <p:nvPr/>
        </p:nvSpPr>
        <p:spPr bwMode="auto">
          <a:xfrm>
            <a:off x="808911" y="1767154"/>
            <a:ext cx="5700745" cy="49110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l"/>
            <a:r>
              <a:rPr lang="en-US" b="0" kern="0" dirty="0">
                <a:solidFill>
                  <a:schemeClr val="tx1"/>
                </a:solidFill>
                <a:latin typeface="+mn-lt"/>
              </a:rPr>
              <a:t>Universal slow relaxation of magnetization</a:t>
            </a:r>
          </a:p>
          <a:p>
            <a:pPr algn="l"/>
            <a:endParaRPr lang="en-US" b="0" kern="0" dirty="0">
              <a:solidFill>
                <a:schemeClr val="tx1"/>
              </a:solidFill>
              <a:latin typeface="+mn-lt"/>
            </a:endParaRPr>
          </a:p>
          <a:p>
            <a:pPr algn="l"/>
            <a:endParaRPr lang="en-US" b="0" kern="0" dirty="0">
              <a:solidFill>
                <a:schemeClr val="tx1"/>
              </a:solidFill>
              <a:latin typeface="+mn-lt"/>
            </a:endParaRPr>
          </a:p>
          <a:p>
            <a:pPr algn="l"/>
            <a:r>
              <a:rPr lang="en-US" b="0" kern="0" dirty="0">
                <a:solidFill>
                  <a:schemeClr val="tx1"/>
                </a:solidFill>
                <a:latin typeface="+mn-lt"/>
              </a:rPr>
              <a:t>Failure of thermalization due to pair localization</a:t>
            </a:r>
          </a:p>
          <a:p>
            <a:pPr algn="l"/>
            <a:endParaRPr lang="en-US" b="0" kern="0" dirty="0">
              <a:solidFill>
                <a:schemeClr val="tx1"/>
              </a:solidFill>
              <a:latin typeface="+mn-lt"/>
            </a:endParaRPr>
          </a:p>
          <a:p>
            <a:pPr algn="l"/>
            <a:endParaRPr lang="en-US" b="0" kern="0" dirty="0">
              <a:solidFill>
                <a:schemeClr val="tx1"/>
              </a:solidFill>
              <a:latin typeface="+mn-lt"/>
            </a:endParaRPr>
          </a:p>
          <a:p>
            <a:pPr algn="l"/>
            <a:r>
              <a:rPr lang="en-US" b="0" kern="0" dirty="0">
                <a:solidFill>
                  <a:schemeClr val="tx1"/>
                </a:solidFill>
                <a:latin typeface="+mn-lt"/>
              </a:rPr>
              <a:t>Observation via transverse field dependence</a:t>
            </a:r>
          </a:p>
          <a:p>
            <a:pPr algn="l"/>
            <a:endParaRPr lang="en-US" b="0" kern="0" dirty="0">
              <a:solidFill>
                <a:schemeClr val="tx1"/>
              </a:solidFill>
              <a:latin typeface="+mn-lt"/>
            </a:endParaRPr>
          </a:p>
          <a:p>
            <a:pPr algn="l"/>
            <a:endParaRPr lang="en-US" b="0" kern="0" dirty="0">
              <a:solidFill>
                <a:schemeClr val="tx1"/>
              </a:solidFill>
              <a:latin typeface="+mn-lt"/>
            </a:endParaRPr>
          </a:p>
          <a:p>
            <a:pPr algn="l"/>
            <a:r>
              <a:rPr lang="en-US" b="0" kern="0" dirty="0">
                <a:solidFill>
                  <a:schemeClr val="tx1"/>
                </a:solidFill>
                <a:latin typeface="+mn-lt"/>
              </a:rPr>
              <a:t>Localization-delocalization transition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AD0CD56-3EA5-643A-FC66-AC28C2407A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9655" y="4651364"/>
            <a:ext cx="4617963" cy="202683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EA1A460-0C9B-3244-4EF2-1D31F5715A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3550" y="578382"/>
            <a:ext cx="2359497" cy="166958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74B40D7-DB74-5448-E008-E54D33E4089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988" r="18042"/>
          <a:stretch/>
        </p:blipFill>
        <p:spPr>
          <a:xfrm>
            <a:off x="9647433" y="578382"/>
            <a:ext cx="2359497" cy="166958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C514CEA-E1C0-E4D1-C53B-C162AE2A96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94085" y="2579426"/>
            <a:ext cx="2775158" cy="1838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213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4A30D-08DE-1C06-0A55-A6077A149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Thermalization in isolated quantum systems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579689-AB79-69A0-2E00-2648791252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Local subsystems (usually) become thermal at long times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sz="2800" dirty="0"/>
              <a:t>→ Universal behavior in relaxation dynamics?</a:t>
            </a:r>
          </a:p>
          <a:p>
            <a:pPr marL="457200" lvl="1" indent="0">
              <a:buNone/>
            </a:pPr>
            <a:endParaRPr lang="en-US" sz="2800" dirty="0"/>
          </a:p>
          <a:p>
            <a:pPr marL="457200" lvl="1" indent="0">
              <a:buNone/>
            </a:pPr>
            <a:r>
              <a:rPr lang="en-US" sz="2800" dirty="0"/>
              <a:t>→ Many-body localization in disordered systems?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AF7A0A8-EBA3-EC4D-8579-92D10DC4F365}"/>
              </a:ext>
            </a:extLst>
          </p:cNvPr>
          <p:cNvGrpSpPr/>
          <p:nvPr/>
        </p:nvGrpSpPr>
        <p:grpSpPr>
          <a:xfrm>
            <a:off x="8639320" y="1825625"/>
            <a:ext cx="2196445" cy="1348033"/>
            <a:chOff x="406669" y="1797839"/>
            <a:chExt cx="2196445" cy="1348033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925FF20-4D24-1163-8602-D97B606C8E7E}"/>
                </a:ext>
              </a:extLst>
            </p:cNvPr>
            <p:cNvSpPr/>
            <p:nvPr/>
          </p:nvSpPr>
          <p:spPr>
            <a:xfrm>
              <a:off x="406669" y="1797839"/>
              <a:ext cx="2196445" cy="1348033"/>
            </a:xfrm>
            <a:prstGeom prst="rect">
              <a:avLst/>
            </a:prstGeom>
            <a:solidFill>
              <a:schemeClr val="bg2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E31129D-AC3D-B970-4B79-CEDD5C93DA3F}"/>
                </a:ext>
              </a:extLst>
            </p:cNvPr>
            <p:cNvSpPr/>
            <p:nvPr/>
          </p:nvSpPr>
          <p:spPr>
            <a:xfrm>
              <a:off x="737349" y="2341678"/>
              <a:ext cx="964049" cy="486364"/>
            </a:xfrm>
            <a:prstGeom prst="rect">
              <a:avLst/>
            </a:prstGeom>
            <a:solidFill>
              <a:srgbClr val="FFDDDE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880FC4DB-5168-1FA7-CC6F-4B2BF8B8A4B6}"/>
                    </a:ext>
                  </a:extLst>
                </p:cNvPr>
                <p:cNvSpPr txBox="1"/>
                <p:nvPr/>
              </p:nvSpPr>
              <p:spPr>
                <a:xfrm>
                  <a:off x="775057" y="2473656"/>
                  <a:ext cx="90415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𝐸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𝑡h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17" name="TextBox 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5057" y="2473656"/>
                  <a:ext cx="904158" cy="276999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4730" r="-1351" b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Up-Down Arrow 74">
              <a:extLst>
                <a:ext uri="{FF2B5EF4-FFF2-40B4-BE49-F238E27FC236}">
                  <a16:creationId xmlns:a16="http://schemas.microsoft.com/office/drawing/2014/main" id="{F9B5B38C-42AC-2F2E-A1AD-15E73CFA6558}"/>
                </a:ext>
              </a:extLst>
            </p:cNvPr>
            <p:cNvSpPr/>
            <p:nvPr/>
          </p:nvSpPr>
          <p:spPr>
            <a:xfrm>
              <a:off x="1064939" y="2169190"/>
              <a:ext cx="254524" cy="317248"/>
            </a:xfrm>
            <a:prstGeom prst="upDownArrow">
              <a:avLst>
                <a:gd name="adj1" fmla="val 50000"/>
                <a:gd name="adj2" fmla="val 23257"/>
              </a:avLst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C4EE70B-704F-AB6C-56C3-9932F6581285}"/>
                  </a:ext>
                </a:extLst>
              </p:cNvPr>
              <p:cNvSpPr txBox="1"/>
              <p:nvPr/>
            </p:nvSpPr>
            <p:spPr>
              <a:xfrm>
                <a:off x="5979573" y="2299587"/>
                <a:ext cx="65235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C4EE70B-704F-AB6C-56C3-9932F65812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9573" y="2299587"/>
                <a:ext cx="652358" cy="369332"/>
              </a:xfrm>
              <a:prstGeom prst="rect">
                <a:avLst/>
              </a:prstGeom>
              <a:blipFill>
                <a:blip r:embed="rId7"/>
                <a:stretch>
                  <a:fillRect l="-15888" t="-170492" r="-107477" b="-25901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FE9DFCB-1DBC-B48B-8E9D-729E4922F846}"/>
                  </a:ext>
                </a:extLst>
              </p:cNvPr>
              <p:cNvSpPr txBox="1"/>
              <p:nvPr/>
            </p:nvSpPr>
            <p:spPr>
              <a:xfrm>
                <a:off x="7517715" y="2299587"/>
                <a:ext cx="50565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𝜌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𝑡h</m:t>
                          </m:r>
                        </m:sub>
                      </m:sSub>
                    </m:oMath>
                  </m:oMathPara>
                </a14:m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FE9DFCB-1DBC-B48B-8E9D-729E4922F8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7715" y="2299587"/>
                <a:ext cx="505651" cy="369332"/>
              </a:xfrm>
              <a:prstGeom prst="rect">
                <a:avLst/>
              </a:prstGeom>
              <a:blipFill>
                <a:blip r:embed="rId8"/>
                <a:stretch>
                  <a:fillRect l="-13253" r="-2410" b="-2786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85C0BD4-51A4-9740-5B8C-664D8E184DA8}"/>
              </a:ext>
            </a:extLst>
          </p:cNvPr>
          <p:cNvCxnSpPr>
            <a:cxnSpLocks/>
          </p:cNvCxnSpPr>
          <p:nvPr/>
        </p:nvCxnSpPr>
        <p:spPr>
          <a:xfrm flipH="1">
            <a:off x="6718179" y="2484253"/>
            <a:ext cx="714693" cy="382"/>
          </a:xfrm>
          <a:prstGeom prst="line">
            <a:avLst/>
          </a:prstGeom>
          <a:ln w="28575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EF91F0E-092B-F51D-2EE9-D351143CC3F0}"/>
              </a:ext>
            </a:extLst>
          </p:cNvPr>
          <p:cNvSpPr txBox="1"/>
          <p:nvPr/>
        </p:nvSpPr>
        <p:spPr>
          <a:xfrm>
            <a:off x="6805386" y="2099532"/>
            <a:ext cx="5402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8C0723B-5A56-AC9F-6A78-E74BB511300E}"/>
                  </a:ext>
                </a:extLst>
              </p:cNvPr>
              <p:cNvSpPr txBox="1"/>
              <p:nvPr/>
            </p:nvSpPr>
            <p:spPr>
              <a:xfrm>
                <a:off x="1570248" y="1738884"/>
                <a:ext cx="2292807" cy="3812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𝑖𝐻𝑡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|</m:t>
                      </m:r>
                      <m:d>
                        <m:dPr>
                          <m:begChr m:val=""/>
                          <m:endChr m:val="⟩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8C0723B-5A56-AC9F-6A78-E74BB51130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0248" y="1738884"/>
                <a:ext cx="2292807" cy="381258"/>
              </a:xfrm>
              <a:prstGeom prst="rect">
                <a:avLst/>
              </a:prstGeom>
              <a:blipFill>
                <a:blip r:embed="rId9"/>
                <a:stretch>
                  <a:fillRect l="-3989" t="-161905" r="-30319" b="-25079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6CA0470-C374-603B-0264-B39BF5D4FBC3}"/>
                  </a:ext>
                </a:extLst>
              </p:cNvPr>
              <p:cNvSpPr txBox="1"/>
              <p:nvPr/>
            </p:nvSpPr>
            <p:spPr>
              <a:xfrm>
                <a:off x="1666263" y="2339519"/>
                <a:ext cx="2068323" cy="8341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𝜌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𝑡h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sup>
                          </m:sSup>
                        </m:num>
                        <m:den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tr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[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]</m:t>
                          </m:r>
                        </m:den>
                      </m:f>
                    </m:oMath>
                  </m:oMathPara>
                </a14:m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6CA0470-C374-603B-0264-B39BF5D4FB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6263" y="2339519"/>
                <a:ext cx="2068323" cy="83413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27092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6431" y="204880"/>
            <a:ext cx="10515600" cy="1911596"/>
          </a:xfrm>
        </p:spPr>
        <p:txBody>
          <a:bodyPr>
            <a:normAutofit/>
          </a:bodyPr>
          <a:lstStyle/>
          <a:p>
            <a:r>
              <a:rPr lang="en-US" dirty="0"/>
              <a:t>Disordered quantum spin systems with dipolar interactions</a:t>
            </a:r>
          </a:p>
        </p:txBody>
      </p:sp>
      <p:sp>
        <p:nvSpPr>
          <p:cNvPr id="34" name="Textfeld 530">
            <a:extLst>
              <a:ext uri="{FF2B5EF4-FFF2-40B4-BE49-F238E27FC236}">
                <a16:creationId xmlns:a16="http://schemas.microsoft.com/office/drawing/2014/main" id="{1866EAFB-2690-4AF4-B800-98D0CB16E17A}"/>
              </a:ext>
            </a:extLst>
          </p:cNvPr>
          <p:cNvSpPr txBox="1"/>
          <p:nvPr/>
        </p:nvSpPr>
        <p:spPr>
          <a:xfrm>
            <a:off x="6411230" y="4152844"/>
            <a:ext cx="32909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Disorder in the couplings</a:t>
            </a:r>
          </a:p>
        </p:txBody>
      </p:sp>
      <p:sp>
        <p:nvSpPr>
          <p:cNvPr id="35" name="Textfeld 530">
            <a:extLst>
              <a:ext uri="{FF2B5EF4-FFF2-40B4-BE49-F238E27FC236}">
                <a16:creationId xmlns:a16="http://schemas.microsoft.com/office/drawing/2014/main" id="{74694DC9-6795-4237-900D-03CA559F0818}"/>
              </a:ext>
            </a:extLst>
          </p:cNvPr>
          <p:cNvSpPr txBox="1"/>
          <p:nvPr/>
        </p:nvSpPr>
        <p:spPr>
          <a:xfrm>
            <a:off x="1395728" y="3968179"/>
            <a:ext cx="32862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Disorder in the fields</a:t>
            </a:r>
          </a:p>
          <a:p>
            <a:pPr algn="ctr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(standard model of MBL)</a:t>
            </a:r>
            <a:endParaRPr lang="en-U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6" name="Textfeld 530">
            <a:extLst>
              <a:ext uri="{FF2B5EF4-FFF2-40B4-BE49-F238E27FC236}">
                <a16:creationId xmlns:a16="http://schemas.microsoft.com/office/drawing/2014/main" id="{504904B4-F924-496F-B65D-50E9CFA763DC}"/>
              </a:ext>
            </a:extLst>
          </p:cNvPr>
          <p:cNvSpPr txBox="1"/>
          <p:nvPr/>
        </p:nvSpPr>
        <p:spPr>
          <a:xfrm>
            <a:off x="496431" y="2602086"/>
            <a:ext cx="1051559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Realized in many physical systems: Rydberg atoms, cold molecules, NMR systems, NV centers, magnetic atoms,…</a:t>
            </a: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i="1" dirty="0">
                <a:latin typeface="Calibri" panose="020F0502020204030204" pitchFamily="34" charset="0"/>
                <a:cs typeface="Calibri" panose="020F0502020204030204" pitchFamily="34" charset="0"/>
              </a:rPr>
              <a:t>Rydberg systems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: Collaboration with group of M.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Weidemüller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716A607-D4E3-4E0D-B9A3-440AEB0E06F5}"/>
              </a:ext>
            </a:extLst>
          </p:cNvPr>
          <p:cNvCxnSpPr/>
          <p:nvPr/>
        </p:nvCxnSpPr>
        <p:spPr>
          <a:xfrm>
            <a:off x="4891840" y="4374563"/>
            <a:ext cx="1335640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50208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Excitation to Rydberg states</a:t>
            </a:r>
          </a:p>
        </p:txBody>
      </p:sp>
      <p:pic>
        <p:nvPicPr>
          <p:cNvPr id="4" name="Grafik 12"/>
          <p:cNvPicPr/>
          <p:nvPr/>
        </p:nvPicPr>
        <p:blipFill>
          <a:blip r:embed="rId2"/>
          <a:stretch/>
        </p:blipFill>
        <p:spPr>
          <a:xfrm>
            <a:off x="1433497" y="2434116"/>
            <a:ext cx="1482428" cy="699547"/>
          </a:xfrm>
          <a:prstGeom prst="rect">
            <a:avLst/>
          </a:prstGeom>
          <a:ln>
            <a:noFill/>
          </a:ln>
        </p:spPr>
      </p:pic>
      <p:pic>
        <p:nvPicPr>
          <p:cNvPr id="5" name="Grafik 2"/>
          <p:cNvPicPr/>
          <p:nvPr/>
        </p:nvPicPr>
        <p:blipFill>
          <a:blip r:embed="rId3"/>
          <a:stretch/>
        </p:blipFill>
        <p:spPr>
          <a:xfrm>
            <a:off x="1629026" y="4030432"/>
            <a:ext cx="4262040" cy="2000160"/>
          </a:xfrm>
          <a:prstGeom prst="rect">
            <a:avLst/>
          </a:prstGeom>
          <a:ln>
            <a:noFill/>
          </a:ln>
        </p:spPr>
      </p:pic>
      <p:sp>
        <p:nvSpPr>
          <p:cNvPr id="6" name="Line 3"/>
          <p:cNvSpPr/>
          <p:nvPr/>
        </p:nvSpPr>
        <p:spPr>
          <a:xfrm>
            <a:off x="1888956" y="6121221"/>
            <a:ext cx="731419" cy="0"/>
          </a:xfrm>
          <a:prstGeom prst="line">
            <a:avLst/>
          </a:prstGeom>
          <a:ln w="6350">
            <a:solidFill>
              <a:srgbClr val="000000"/>
            </a:solidFill>
            <a:rou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Shape 4"/>
          <p:cNvSpPr txBox="1"/>
          <p:nvPr/>
        </p:nvSpPr>
        <p:spPr>
          <a:xfrm>
            <a:off x="2613096" y="5948470"/>
            <a:ext cx="326880" cy="5518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r>
              <a:rPr lang="en-US" sz="1500" dirty="0">
                <a:latin typeface="+mj-lt"/>
              </a:rPr>
              <a:t>r</a:t>
            </a:r>
            <a:endParaRPr sz="1500" dirty="0">
              <a:latin typeface="+mj-lt"/>
            </a:endParaRPr>
          </a:p>
        </p:txBody>
      </p:sp>
      <p:sp>
        <p:nvSpPr>
          <p:cNvPr id="8" name="TextShape 5"/>
          <p:cNvSpPr txBox="1"/>
          <p:nvPr/>
        </p:nvSpPr>
        <p:spPr>
          <a:xfrm>
            <a:off x="3722808" y="4504523"/>
            <a:ext cx="2503337" cy="5965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rgbClr val="3D6FAB"/>
                </a:solidFill>
                <a:latin typeface="+mj-lt"/>
              </a:rPr>
              <a:t>Radial </a:t>
            </a:r>
            <a:r>
              <a:rPr lang="en-US" sz="1400" dirty="0" err="1">
                <a:solidFill>
                  <a:srgbClr val="3D6FAB"/>
                </a:solidFill>
                <a:latin typeface="+mj-lt"/>
              </a:rPr>
              <a:t>wavefunctions</a:t>
            </a:r>
            <a:endParaRPr sz="1400" dirty="0">
              <a:solidFill>
                <a:srgbClr val="3D6FAB"/>
              </a:solidFill>
              <a:latin typeface="+mj-lt"/>
            </a:endParaRPr>
          </a:p>
        </p:txBody>
      </p:sp>
      <p:sp>
        <p:nvSpPr>
          <p:cNvPr id="9" name="TextShape 6"/>
          <p:cNvSpPr txBox="1"/>
          <p:nvPr/>
        </p:nvSpPr>
        <p:spPr>
          <a:xfrm>
            <a:off x="2810376" y="3691534"/>
            <a:ext cx="1680120" cy="3279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r>
              <a:rPr lang="en-US" sz="1600" dirty="0">
                <a:latin typeface="+mj-lt"/>
              </a:rPr>
              <a:t>Rydberg state</a:t>
            </a:r>
            <a:endParaRPr dirty="0">
              <a:latin typeface="+mj-lt"/>
            </a:endParaRPr>
          </a:p>
        </p:txBody>
      </p:sp>
      <p:sp>
        <p:nvSpPr>
          <p:cNvPr id="10" name="Line 7"/>
          <p:cNvSpPr/>
          <p:nvPr/>
        </p:nvSpPr>
        <p:spPr>
          <a:xfrm>
            <a:off x="4236328" y="3857644"/>
            <a:ext cx="1156680" cy="0"/>
          </a:xfrm>
          <a:prstGeom prst="line">
            <a:avLst/>
          </a:prstGeom>
          <a:ln>
            <a:solidFill>
              <a:srgbClr val="000000"/>
            </a:solidFill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1" name="Line 8"/>
          <p:cNvSpPr/>
          <p:nvPr/>
        </p:nvSpPr>
        <p:spPr>
          <a:xfrm flipH="1" flipV="1">
            <a:off x="1852776" y="3831934"/>
            <a:ext cx="923760" cy="4680"/>
          </a:xfrm>
          <a:prstGeom prst="line">
            <a:avLst/>
          </a:prstGeom>
          <a:ln>
            <a:solidFill>
              <a:srgbClr val="000000"/>
            </a:solidFill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2" name="Line 18"/>
          <p:cNvSpPr/>
          <p:nvPr/>
        </p:nvSpPr>
        <p:spPr>
          <a:xfrm flipV="1">
            <a:off x="6732408" y="2809529"/>
            <a:ext cx="56160" cy="56160"/>
          </a:xfrm>
          <a:prstGeom prst="line">
            <a:avLst/>
          </a:prstGeom>
          <a:ln w="18000">
            <a:solidFill>
              <a:srgbClr val="FFFFFF"/>
            </a:solidFill>
            <a:round/>
          </a:ln>
        </p:spPr>
        <p:txBody>
          <a:bodyPr/>
          <a:lstStyle/>
          <a:p>
            <a:endParaRPr lang="en-US"/>
          </a:p>
        </p:txBody>
      </p:sp>
      <p:sp>
        <p:nvSpPr>
          <p:cNvPr id="13" name="Line 19"/>
          <p:cNvSpPr/>
          <p:nvPr/>
        </p:nvSpPr>
        <p:spPr>
          <a:xfrm flipH="1" flipV="1">
            <a:off x="6732408" y="2809529"/>
            <a:ext cx="56160" cy="56160"/>
          </a:xfrm>
          <a:prstGeom prst="line">
            <a:avLst/>
          </a:prstGeom>
          <a:ln w="18000">
            <a:solidFill>
              <a:srgbClr val="FFFFFF"/>
            </a:solidFill>
            <a:round/>
          </a:ln>
        </p:spPr>
        <p:txBody>
          <a:bodyPr/>
          <a:lstStyle/>
          <a:p>
            <a:endParaRPr lang="en-US"/>
          </a:p>
        </p:txBody>
      </p:sp>
      <p:sp>
        <p:nvSpPr>
          <p:cNvPr id="14" name="Line 20"/>
          <p:cNvSpPr/>
          <p:nvPr/>
        </p:nvSpPr>
        <p:spPr>
          <a:xfrm flipV="1">
            <a:off x="5709288" y="2809529"/>
            <a:ext cx="56160" cy="56160"/>
          </a:xfrm>
          <a:prstGeom prst="line">
            <a:avLst/>
          </a:prstGeom>
          <a:ln w="18000">
            <a:solidFill>
              <a:srgbClr val="FFFFFF"/>
            </a:solidFill>
            <a:round/>
          </a:ln>
        </p:spPr>
        <p:txBody>
          <a:bodyPr/>
          <a:lstStyle/>
          <a:p>
            <a:endParaRPr lang="en-US"/>
          </a:p>
        </p:txBody>
      </p:sp>
      <p:sp>
        <p:nvSpPr>
          <p:cNvPr id="15" name="Line 21"/>
          <p:cNvSpPr/>
          <p:nvPr/>
        </p:nvSpPr>
        <p:spPr>
          <a:xfrm flipH="1" flipV="1">
            <a:off x="5709288" y="2809529"/>
            <a:ext cx="56160" cy="56160"/>
          </a:xfrm>
          <a:prstGeom prst="line">
            <a:avLst/>
          </a:prstGeom>
          <a:ln w="18000">
            <a:solidFill>
              <a:srgbClr val="FFFFFF"/>
            </a:solidFill>
            <a:round/>
          </a:ln>
        </p:spPr>
        <p:txBody>
          <a:bodyPr/>
          <a:lstStyle/>
          <a:p>
            <a:endParaRPr lang="en-US"/>
          </a:p>
        </p:txBody>
      </p:sp>
      <p:sp>
        <p:nvSpPr>
          <p:cNvPr id="16" name="Line 22"/>
          <p:cNvSpPr/>
          <p:nvPr/>
        </p:nvSpPr>
        <p:spPr>
          <a:xfrm flipV="1">
            <a:off x="5709288" y="2809529"/>
            <a:ext cx="56160" cy="56160"/>
          </a:xfrm>
          <a:prstGeom prst="line">
            <a:avLst/>
          </a:prstGeom>
          <a:ln w="18000">
            <a:solidFill>
              <a:srgbClr val="FFFFFF"/>
            </a:solidFill>
            <a:round/>
          </a:ln>
        </p:spPr>
        <p:txBody>
          <a:bodyPr/>
          <a:lstStyle/>
          <a:p>
            <a:endParaRPr lang="en-US"/>
          </a:p>
        </p:txBody>
      </p:sp>
      <p:sp>
        <p:nvSpPr>
          <p:cNvPr id="17" name="Line 23"/>
          <p:cNvSpPr/>
          <p:nvPr/>
        </p:nvSpPr>
        <p:spPr>
          <a:xfrm flipH="1" flipV="1">
            <a:off x="5709288" y="2809529"/>
            <a:ext cx="56160" cy="56160"/>
          </a:xfrm>
          <a:prstGeom prst="line">
            <a:avLst/>
          </a:prstGeom>
          <a:ln w="18000">
            <a:solidFill>
              <a:srgbClr val="FFFFFF"/>
            </a:solidFill>
            <a:round/>
          </a:ln>
        </p:spPr>
        <p:txBody>
          <a:bodyPr/>
          <a:lstStyle/>
          <a:p>
            <a:endParaRPr lang="en-US"/>
          </a:p>
        </p:txBody>
      </p:sp>
      <p:sp>
        <p:nvSpPr>
          <p:cNvPr id="18" name="TextShape 2"/>
          <p:cNvSpPr txBox="1"/>
          <p:nvPr/>
        </p:nvSpPr>
        <p:spPr>
          <a:xfrm>
            <a:off x="2620375" y="5269975"/>
            <a:ext cx="2171160" cy="3434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r>
              <a:rPr lang="en-US" sz="1600" dirty="0">
                <a:solidFill>
                  <a:srgbClr val="DE8B51"/>
                </a:solidFill>
                <a:latin typeface="+mj-lt"/>
              </a:rPr>
              <a:t>Coulomb potential</a:t>
            </a:r>
            <a:endParaRPr sz="1600" dirty="0">
              <a:solidFill>
                <a:srgbClr val="DE8B51"/>
              </a:solidFill>
              <a:latin typeface="+mj-lt"/>
            </a:endParaRPr>
          </a:p>
        </p:txBody>
      </p:sp>
      <p:sp>
        <p:nvSpPr>
          <p:cNvPr id="19" name="Text Box 5"/>
          <p:cNvSpPr txBox="1">
            <a:spLocks noChangeArrowheads="1"/>
          </p:cNvSpPr>
          <p:nvPr/>
        </p:nvSpPr>
        <p:spPr bwMode="auto">
          <a:xfrm>
            <a:off x="1722709" y="2008376"/>
            <a:ext cx="5535573" cy="11732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50040" rIns="90000" bIns="45000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>
              <a:lnSpc>
                <a:spcPct val="98000"/>
              </a:lnSpc>
              <a:spcAft>
                <a:spcPts val="397"/>
              </a:spcAft>
            </a:pPr>
            <a:r>
              <a:rPr lang="en-US" alt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large polarizability</a:t>
            </a:r>
          </a:p>
          <a:p>
            <a:pPr>
              <a:lnSpc>
                <a:spcPct val="98000"/>
              </a:lnSpc>
              <a:spcAft>
                <a:spcPts val="397"/>
              </a:spcAft>
            </a:pPr>
            <a:endParaRPr lang="en-US" altLang="en-US" sz="20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>
              <a:lnSpc>
                <a:spcPct val="98000"/>
              </a:lnSpc>
              <a:tabLst/>
            </a:pPr>
            <a:endParaRPr lang="en-US" altLang="en-US" sz="20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98000"/>
              </a:lnSpc>
              <a:spcAft>
                <a:spcPts val="397"/>
              </a:spcAft>
              <a:buSzPct val="45000"/>
            </a:pPr>
            <a:endParaRPr lang="en-US" altLang="en-US" sz="20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" name="Grafik 51"/>
          <p:cNvPicPr/>
          <p:nvPr/>
        </p:nvPicPr>
        <p:blipFill>
          <a:blip r:embed="rId2"/>
          <a:stretch/>
        </p:blipFill>
        <p:spPr>
          <a:xfrm>
            <a:off x="8669793" y="2379630"/>
            <a:ext cx="1482428" cy="699547"/>
          </a:xfrm>
          <a:prstGeom prst="rect">
            <a:avLst/>
          </a:prstGeom>
          <a:ln>
            <a:noFill/>
          </a:ln>
        </p:spPr>
      </p:pic>
      <p:cxnSp>
        <p:nvCxnSpPr>
          <p:cNvPr id="21" name="Gerade Verbindung mit Pfeil 11"/>
          <p:cNvCxnSpPr/>
          <p:nvPr/>
        </p:nvCxnSpPr>
        <p:spPr>
          <a:xfrm>
            <a:off x="1897567" y="3129115"/>
            <a:ext cx="7222108" cy="30171"/>
          </a:xfrm>
          <a:prstGeom prst="straightConnector1">
            <a:avLst/>
          </a:prstGeom>
          <a:ln w="158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Gruppieren 80"/>
          <p:cNvGrpSpPr/>
          <p:nvPr/>
        </p:nvGrpSpPr>
        <p:grpSpPr>
          <a:xfrm>
            <a:off x="6584278" y="3786352"/>
            <a:ext cx="1651062" cy="2183459"/>
            <a:chOff x="3540575" y="4138322"/>
            <a:chExt cx="1651062" cy="2183459"/>
          </a:xfrm>
        </p:grpSpPr>
        <p:grpSp>
          <p:nvGrpSpPr>
            <p:cNvPr id="33" name="Group 147"/>
            <p:cNvGrpSpPr/>
            <p:nvPr/>
          </p:nvGrpSpPr>
          <p:grpSpPr>
            <a:xfrm>
              <a:off x="3540575" y="4138322"/>
              <a:ext cx="1273594" cy="2183459"/>
              <a:chOff x="3284043" y="4578962"/>
              <a:chExt cx="1273594" cy="2183459"/>
            </a:xfrm>
          </p:grpSpPr>
          <p:cxnSp>
            <p:nvCxnSpPr>
              <p:cNvPr id="45" name="Straight Connector 149"/>
              <p:cNvCxnSpPr/>
              <p:nvPr/>
            </p:nvCxnSpPr>
            <p:spPr>
              <a:xfrm>
                <a:off x="4066376" y="5826186"/>
                <a:ext cx="486357" cy="0"/>
              </a:xfrm>
              <a:prstGeom prst="line">
                <a:avLst/>
              </a:prstGeom>
              <a:ln w="317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150"/>
              <p:cNvCxnSpPr/>
              <p:nvPr/>
            </p:nvCxnSpPr>
            <p:spPr>
              <a:xfrm>
                <a:off x="4066376" y="6671232"/>
                <a:ext cx="486357" cy="0"/>
              </a:xfrm>
              <a:prstGeom prst="line">
                <a:avLst/>
              </a:prstGeom>
              <a:ln w="317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7" name="TextBox 151"/>
                  <p:cNvSpPr txBox="1"/>
                  <p:nvPr/>
                </p:nvSpPr>
                <p:spPr>
                  <a:xfrm>
                    <a:off x="3291559" y="6455606"/>
                    <a:ext cx="644690" cy="30681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|"/>
                              <m:endChr m:val=""/>
                              <m:ctrlPr>
                                <a:rPr lang="de-DE" sz="12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de-DE" sz="120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20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  <m:sSub>
                                    <m:sSubPr>
                                      <m:ctrlPr>
                                        <a:rPr lang="de-DE" sz="12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2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de-DE" sz="12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1/2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oMath>
                      </m:oMathPara>
                    </a14:m>
                    <a:endParaRPr lang="en-GB" sz="1200">
                      <a:solidFill>
                        <a:prstClr val="black"/>
                      </a:solidFill>
                      <a:latin typeface="Calibri"/>
                    </a:endParaRPr>
                  </a:p>
                </p:txBody>
              </p:sp>
            </mc:Choice>
            <mc:Fallback xmlns="">
              <p:sp>
                <p:nvSpPr>
                  <p:cNvPr id="58" name="TextBox 5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291559" y="6455606"/>
                    <a:ext cx="644690" cy="306815"/>
                  </a:xfrm>
                  <a:prstGeom prst="rect">
                    <a:avLst/>
                  </a:prstGeom>
                  <a:blipFill rotWithShape="0">
                    <a:blip r:embed="rId12"/>
                    <a:stretch>
                      <a:fillRect l="-42453" t="-128000" r="-59434" b="-194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8" name="TextBox 152"/>
                  <p:cNvSpPr txBox="1"/>
                  <p:nvPr/>
                </p:nvSpPr>
                <p:spPr>
                  <a:xfrm>
                    <a:off x="3291764" y="5669875"/>
                    <a:ext cx="651137" cy="30681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|"/>
                              <m:endChr m:val=""/>
                              <m:ctrlPr>
                                <a:rPr lang="de-DE" sz="12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de-DE" sz="120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20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  <m:sSub>
                                    <m:sSubPr>
                                      <m:ctrlPr>
                                        <a:rPr lang="de-DE" sz="12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200" i="1" smtClea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de-DE" sz="1200" i="1" smtClea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lang="de-DE" sz="12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/2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oMath>
                      </m:oMathPara>
                    </a14:m>
                    <a:endParaRPr lang="en-GB" sz="1200">
                      <a:solidFill>
                        <a:prstClr val="black"/>
                      </a:solidFill>
                      <a:latin typeface="Calibri"/>
                    </a:endParaRPr>
                  </a:p>
                </p:txBody>
              </p:sp>
            </mc:Choice>
            <mc:Fallback xmlns="">
              <p:sp>
                <p:nvSpPr>
                  <p:cNvPr id="59" name="TextBox 5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291764" y="5669875"/>
                    <a:ext cx="651137" cy="306815"/>
                  </a:xfrm>
                  <a:prstGeom prst="rect">
                    <a:avLst/>
                  </a:prstGeom>
                  <a:blipFill rotWithShape="0">
                    <a:blip r:embed="rId13"/>
                    <a:stretch>
                      <a:fillRect l="-42056" t="-128000" r="-58879" b="-194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9" name="TextBox 153"/>
                  <p:cNvSpPr txBox="1"/>
                  <p:nvPr/>
                </p:nvSpPr>
                <p:spPr>
                  <a:xfrm>
                    <a:off x="3284043" y="4578962"/>
                    <a:ext cx="646386" cy="30681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|"/>
                              <m:endChr m:val=""/>
                              <m:ctrlPr>
                                <a:rPr lang="de-DE" sz="120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endChr m:val="⟩"/>
                                  <m:ctrlPr>
                                    <a:rPr lang="de-DE" sz="120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de-DE" sz="1200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  <m:sSub>
                                    <m:sSubPr>
                                      <m:ctrlPr>
                                        <a:rPr lang="de-DE" sz="12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200" i="1" smtClea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de-DE" sz="1200" i="1" smtClea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de-DE" sz="12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/2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oMath>
                      </m:oMathPara>
                    </a14:m>
                    <a:endParaRPr lang="en-GB" sz="1200">
                      <a:solidFill>
                        <a:prstClr val="black"/>
                      </a:solidFill>
                      <a:latin typeface="Calibri"/>
                    </a:endParaRPr>
                  </a:p>
                </p:txBody>
              </p:sp>
            </mc:Choice>
            <mc:Fallback xmlns="">
              <p:sp>
                <p:nvSpPr>
                  <p:cNvPr id="60" name="TextBox 5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284043" y="4578962"/>
                    <a:ext cx="646386" cy="306815"/>
                  </a:xfrm>
                  <a:prstGeom prst="rect">
                    <a:avLst/>
                  </a:prstGeom>
                  <a:blipFill rotWithShape="0">
                    <a:blip r:embed="rId14"/>
                    <a:stretch>
                      <a:fillRect l="-42453" t="-128000" r="-59434" b="-194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50" name="Straight Connector 155"/>
              <p:cNvCxnSpPr/>
              <p:nvPr/>
            </p:nvCxnSpPr>
            <p:spPr>
              <a:xfrm>
                <a:off x="4071280" y="4733736"/>
                <a:ext cx="486357" cy="0"/>
              </a:xfrm>
              <a:prstGeom prst="line">
                <a:avLst/>
              </a:prstGeom>
              <a:ln w="317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4" name="Group 156"/>
            <p:cNvGrpSpPr/>
            <p:nvPr/>
          </p:nvGrpSpPr>
          <p:grpSpPr>
            <a:xfrm>
              <a:off x="3584892" y="4264370"/>
              <a:ext cx="1604991" cy="1949948"/>
              <a:chOff x="3328360" y="4705010"/>
              <a:chExt cx="1604991" cy="1949948"/>
            </a:xfrm>
          </p:grpSpPr>
          <p:cxnSp>
            <p:nvCxnSpPr>
              <p:cNvPr id="39" name="Straight Arrow Connector 157"/>
              <p:cNvCxnSpPr/>
              <p:nvPr/>
            </p:nvCxnSpPr>
            <p:spPr>
              <a:xfrm flipV="1">
                <a:off x="4315468" y="5826186"/>
                <a:ext cx="0" cy="828772"/>
              </a:xfrm>
              <a:prstGeom prst="straightConnector1">
                <a:avLst/>
              </a:prstGeom>
              <a:ln w="412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Arrow Connector 158"/>
              <p:cNvCxnSpPr/>
              <p:nvPr/>
            </p:nvCxnSpPr>
            <p:spPr>
              <a:xfrm flipV="1">
                <a:off x="4315468" y="4705010"/>
                <a:ext cx="0" cy="1121176"/>
              </a:xfrm>
              <a:prstGeom prst="straightConnector1">
                <a:avLst/>
              </a:prstGeom>
              <a:ln w="41275">
                <a:solidFill>
                  <a:schemeClr val="tx2">
                    <a:lumMod val="60000"/>
                    <a:lumOff val="4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TextBox 163"/>
              <p:cNvSpPr txBox="1"/>
              <p:nvPr/>
            </p:nvSpPr>
            <p:spPr>
              <a:xfrm>
                <a:off x="3328360" y="6114218"/>
                <a:ext cx="97256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de-DE" sz="1400">
                    <a:solidFill>
                      <a:srgbClr val="FF0000"/>
                    </a:solidFill>
                    <a:latin typeface="Calibri"/>
                  </a:rPr>
                  <a:t>780 nm</a:t>
                </a:r>
                <a:endParaRPr lang="en-GB" sz="1400">
                  <a:solidFill>
                    <a:srgbClr val="393EF7"/>
                  </a:solidFill>
                  <a:latin typeface="Calibri"/>
                </a:endParaRPr>
              </a:p>
            </p:txBody>
          </p:sp>
          <p:sp>
            <p:nvSpPr>
              <p:cNvPr id="42" name="TextBox 170"/>
              <p:cNvSpPr txBox="1"/>
              <p:nvPr/>
            </p:nvSpPr>
            <p:spPr>
              <a:xfrm>
                <a:off x="3343685" y="5250122"/>
                <a:ext cx="97256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de-DE" sz="1400">
                    <a:solidFill>
                      <a:srgbClr val="1F497D">
                        <a:lumMod val="60000"/>
                        <a:lumOff val="40000"/>
                      </a:srgbClr>
                    </a:solidFill>
                    <a:latin typeface="Calibri"/>
                  </a:rPr>
                  <a:t>480 nm</a:t>
                </a:r>
                <a:endParaRPr lang="en-GB" sz="1400">
                  <a:solidFill>
                    <a:srgbClr val="1F497D">
                      <a:lumMod val="60000"/>
                      <a:lumOff val="40000"/>
                    </a:srgbClr>
                  </a:solidFill>
                  <a:latin typeface="Calibri"/>
                </a:endParaRPr>
              </a:p>
            </p:txBody>
          </p:sp>
          <p:pic>
            <p:nvPicPr>
              <p:cNvPr id="43" name="Picture 171"/>
              <p:cNvPicPr>
                <a:picLocks noChangeAspect="1"/>
              </p:cNvPicPr>
              <p:nvPr/>
            </p:nvPicPr>
            <p:blipFill rotWithShape="1"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2040"/>
              <a:stretch/>
            </p:blipFill>
            <p:spPr>
              <a:xfrm>
                <a:off x="4282214" y="5826186"/>
                <a:ext cx="357209" cy="396000"/>
              </a:xfrm>
              <a:prstGeom prst="rect">
                <a:avLst/>
              </a:prstGeom>
              <a:scene3d>
                <a:camera prst="orthographicFront">
                  <a:rot lat="0" lon="10799977" rev="0"/>
                </a:camera>
                <a:lightRig rig="threePt" dir="t"/>
              </a:scene3d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4" name="TextBox 172"/>
                  <p:cNvSpPr txBox="1"/>
                  <p:nvPr/>
                </p:nvSpPr>
                <p:spPr>
                  <a:xfrm>
                    <a:off x="4676294" y="5970202"/>
                    <a:ext cx="257057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smtClean="0">
                                  <a:solidFill>
                                    <a:srgbClr val="E45A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i="1" smtClean="0">
                                  <a:solidFill>
                                    <a:srgbClr val="E45A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a:rPr lang="de-DE" i="1" smtClean="0">
                                  <a:solidFill>
                                    <a:srgbClr val="E45A4D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oMath>
                      </m:oMathPara>
                    </a14:m>
                    <a:endParaRPr lang="en-US">
                      <a:solidFill>
                        <a:prstClr val="black"/>
                      </a:solidFill>
                      <a:latin typeface="Calibri"/>
                    </a:endParaRPr>
                  </a:p>
                </p:txBody>
              </p:sp>
            </mc:Choice>
            <mc:Fallback xmlns="">
              <p:sp>
                <p:nvSpPr>
                  <p:cNvPr id="55" name="TextBox 5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676294" y="5970202"/>
                    <a:ext cx="257057" cy="276999"/>
                  </a:xfrm>
                  <a:prstGeom prst="rect">
                    <a:avLst/>
                  </a:prstGeom>
                  <a:blipFill rotWithShape="0">
                    <a:blip r:embed="rId16"/>
                    <a:stretch>
                      <a:fillRect l="-21429" r="-2381" b="-1087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35" name="Oval 187"/>
            <p:cNvSpPr/>
            <p:nvPr/>
          </p:nvSpPr>
          <p:spPr>
            <a:xfrm>
              <a:off x="4471551" y="4213000"/>
              <a:ext cx="165265" cy="16526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en-US">
                <a:solidFill>
                  <a:prstClr val="white"/>
                </a:solidFill>
              </a:endParaRPr>
            </a:p>
          </p:txBody>
        </p:sp>
        <p:grpSp>
          <p:nvGrpSpPr>
            <p:cNvPr id="36" name="Group 189"/>
            <p:cNvGrpSpPr/>
            <p:nvPr/>
          </p:nvGrpSpPr>
          <p:grpSpPr>
            <a:xfrm>
              <a:off x="4540500" y="5380122"/>
              <a:ext cx="651137" cy="421015"/>
              <a:chOff x="4434614" y="5978586"/>
              <a:chExt cx="651137" cy="421015"/>
            </a:xfrm>
          </p:grpSpPr>
          <p:pic>
            <p:nvPicPr>
              <p:cNvPr id="37" name="Picture 190"/>
              <p:cNvPicPr>
                <a:picLocks noChangeAspect="1"/>
              </p:cNvPicPr>
              <p:nvPr/>
            </p:nvPicPr>
            <p:blipFill rotWithShape="1"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2040"/>
              <a:stretch/>
            </p:blipFill>
            <p:spPr>
              <a:xfrm>
                <a:off x="4434614" y="5978586"/>
                <a:ext cx="357209" cy="396000"/>
              </a:xfrm>
              <a:prstGeom prst="rect">
                <a:avLst/>
              </a:prstGeom>
              <a:scene3d>
                <a:camera prst="orthographicFront">
                  <a:rot lat="0" lon="10799977" rev="0"/>
                </a:camera>
                <a:lightRig rig="threePt" dir="t"/>
              </a:scene3d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8" name="TextBox 191"/>
                  <p:cNvSpPr txBox="1"/>
                  <p:nvPr/>
                </p:nvSpPr>
                <p:spPr>
                  <a:xfrm>
                    <a:off x="4828694" y="6122602"/>
                    <a:ext cx="257057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smtClean="0">
                                  <a:solidFill>
                                    <a:srgbClr val="E45A4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i="1" smtClean="0">
                                  <a:solidFill>
                                    <a:srgbClr val="E45A4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Γ</m:t>
                              </m:r>
                            </m:e>
                            <m:sub>
                              <m:r>
                                <a:rPr lang="de-DE" i="1" smtClean="0">
                                  <a:solidFill>
                                    <a:srgbClr val="E45A4D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oMath>
                      </m:oMathPara>
                    </a14:m>
                    <a:endParaRPr lang="en-US">
                      <a:solidFill>
                        <a:prstClr val="black"/>
                      </a:solidFill>
                      <a:latin typeface="Calibri"/>
                    </a:endParaRPr>
                  </a:p>
                </p:txBody>
              </p:sp>
            </mc:Choice>
            <mc:Fallback xmlns="">
              <p:sp>
                <p:nvSpPr>
                  <p:cNvPr id="86" name="TextBox 8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28694" y="6122602"/>
                    <a:ext cx="257057" cy="276999"/>
                  </a:xfrm>
                  <a:prstGeom prst="rect">
                    <a:avLst/>
                  </a:prstGeom>
                  <a:blipFill rotWithShape="0">
                    <a:blip r:embed="rId19"/>
                    <a:stretch>
                      <a:fillRect l="-20930" b="-1087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51" name="Textfeld 34"/>
          <p:cNvSpPr txBox="1"/>
          <p:nvPr/>
        </p:nvSpPr>
        <p:spPr>
          <a:xfrm>
            <a:off x="4974476" y="2208452"/>
            <a:ext cx="141000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rgbClr val="FF0000"/>
                </a:solidFill>
                <a:latin typeface="Arial" pitchFamily="34" charset="0"/>
                <a:cs typeface="Arial" pitchFamily="34" charset="0"/>
                <a:sym typeface="Symbol" pitchFamily="18" charset="2"/>
              </a:rPr>
              <a:t>van der Waals</a:t>
            </a:r>
          </a:p>
          <a:p>
            <a:pPr algn="ctr"/>
            <a:r>
              <a:rPr lang="en-US" sz="1400" dirty="0">
                <a:solidFill>
                  <a:srgbClr val="FF0000"/>
                </a:solidFill>
                <a:latin typeface="Arial" pitchFamily="34" charset="0"/>
                <a:cs typeface="Arial" pitchFamily="34" charset="0"/>
                <a:sym typeface="Symbol" pitchFamily="18" charset="2"/>
              </a:rPr>
              <a:t> interactions</a:t>
            </a:r>
          </a:p>
          <a:p>
            <a:pPr algn="ctr"/>
            <a:r>
              <a:rPr lang="en-US" sz="800" dirty="0">
                <a:solidFill>
                  <a:srgbClr val="FF0000"/>
                </a:solidFill>
                <a:latin typeface="Arial" pitchFamily="34" charset="0"/>
                <a:cs typeface="Arial" pitchFamily="34" charset="0"/>
                <a:sym typeface="Symbol" pitchFamily="18" charset="2"/>
              </a:rPr>
              <a:t> </a:t>
            </a:r>
          </a:p>
          <a:p>
            <a:pPr algn="ctr"/>
            <a:r>
              <a:rPr lang="en-US" sz="1400" i="1" dirty="0">
                <a:solidFill>
                  <a:srgbClr val="FF0000"/>
                </a:solidFill>
                <a:latin typeface="Arial" pitchFamily="34" charset="0"/>
                <a:cs typeface="Arial" pitchFamily="34" charset="0"/>
                <a:sym typeface="Symbol" pitchFamily="18" charset="2"/>
              </a:rPr>
              <a:t>C</a:t>
            </a:r>
            <a:r>
              <a:rPr lang="en-US" sz="1400" i="1" baseline="-25000" dirty="0">
                <a:solidFill>
                  <a:srgbClr val="FF0000"/>
                </a:solidFill>
                <a:latin typeface="Arial" pitchFamily="34" charset="0"/>
                <a:cs typeface="Arial" pitchFamily="34" charset="0"/>
                <a:sym typeface="Symbol" pitchFamily="18" charset="2"/>
              </a:rPr>
              <a:t>6 </a:t>
            </a:r>
            <a:r>
              <a:rPr lang="en-US" sz="1400" i="1" dirty="0">
                <a:solidFill>
                  <a:srgbClr val="FF0000"/>
                </a:solidFill>
                <a:latin typeface="Arial" pitchFamily="34" charset="0"/>
                <a:cs typeface="Arial" pitchFamily="34" charset="0"/>
                <a:sym typeface="Symbol" pitchFamily="18" charset="2"/>
              </a:rPr>
              <a:t>/ R</a:t>
            </a:r>
            <a:r>
              <a:rPr lang="en-US" sz="1400" i="1" baseline="30000" dirty="0">
                <a:solidFill>
                  <a:srgbClr val="FF0000"/>
                </a:solidFill>
                <a:latin typeface="Arial" pitchFamily="34" charset="0"/>
                <a:cs typeface="Arial" pitchFamily="34" charset="0"/>
                <a:sym typeface="Symbol" pitchFamily="18" charset="2"/>
              </a:rPr>
              <a:t>6</a:t>
            </a:r>
            <a:r>
              <a:rPr lang="en-US" sz="1400" i="1" dirty="0">
                <a:solidFill>
                  <a:srgbClr val="FF0000"/>
                </a:solidFill>
                <a:latin typeface="Arial" pitchFamily="34" charset="0"/>
                <a:cs typeface="Arial" pitchFamily="34" charset="0"/>
                <a:sym typeface="Symbol" pitchFamily="18" charset="2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Arial" pitchFamily="34" charset="0"/>
                <a:cs typeface="Arial" pitchFamily="34" charset="0"/>
                <a:sym typeface="Symbol" pitchFamily="18" charset="2"/>
              </a:rPr>
              <a:t></a:t>
            </a:r>
            <a:r>
              <a:rPr lang="en-US" sz="14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400" b="1" i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n</a:t>
            </a:r>
            <a:r>
              <a:rPr lang="en-US" sz="1400" b="1" i="1" baseline="300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11</a:t>
            </a:r>
            <a:endParaRPr lang="en-US" sz="1400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  <a:p>
            <a:endParaRPr lang="en-US" sz="1400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52" name="Group 51"/>
          <p:cNvGrpSpPr/>
          <p:nvPr/>
        </p:nvGrpSpPr>
        <p:grpSpPr>
          <a:xfrm>
            <a:off x="8983777" y="3729382"/>
            <a:ext cx="2118209" cy="2115870"/>
            <a:chOff x="3910560" y="1754674"/>
            <a:chExt cx="2553325" cy="2262559"/>
          </a:xfrm>
        </p:grpSpPr>
        <p:pic>
          <p:nvPicPr>
            <p:cNvPr id="53" name="Grafik 3"/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3910560" y="1754674"/>
              <a:ext cx="2553325" cy="2262559"/>
            </a:xfrm>
            <a:prstGeom prst="rect">
              <a:avLst/>
            </a:prstGeom>
          </p:spPr>
        </p:pic>
        <p:pic>
          <p:nvPicPr>
            <p:cNvPr id="54" name="Grafik 52"/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6047962" y="2370361"/>
              <a:ext cx="345758" cy="254587"/>
            </a:xfrm>
            <a:prstGeom prst="rect">
              <a:avLst/>
            </a:prstGeom>
          </p:spPr>
        </p:pic>
        <p:pic>
          <p:nvPicPr>
            <p:cNvPr id="55" name="Grafik 53"/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6053221" y="3532618"/>
              <a:ext cx="357846" cy="255905"/>
            </a:xfrm>
            <a:prstGeom prst="rect">
              <a:avLst/>
            </a:prstGeom>
          </p:spPr>
        </p:pic>
        <p:pic>
          <p:nvPicPr>
            <p:cNvPr id="56" name="Grafik 54"/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6043005" y="2938225"/>
              <a:ext cx="368062" cy="2806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82596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/>
          <p:cNvGrpSpPr/>
          <p:nvPr/>
        </p:nvGrpSpPr>
        <p:grpSpPr>
          <a:xfrm>
            <a:off x="-688727" y="1574119"/>
            <a:ext cx="6835681" cy="3823342"/>
            <a:chOff x="1104181" y="2252218"/>
            <a:chExt cx="6150241" cy="3182737"/>
          </a:xfrm>
        </p:grpSpPr>
        <p:sp>
          <p:nvSpPr>
            <p:cNvPr id="4" name="Text Box 2"/>
            <p:cNvSpPr txBox="1">
              <a:spLocks noChangeArrowheads="1"/>
            </p:cNvSpPr>
            <p:nvPr/>
          </p:nvSpPr>
          <p:spPr bwMode="auto">
            <a:xfrm>
              <a:off x="1212181" y="4889138"/>
              <a:ext cx="1133280" cy="5458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81639" tIns="55335" rIns="81639" bIns="40820"/>
            <a:lstStyle>
              <a:lvl1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charset="0"/>
                  <a:cs typeface="DejaVu Sans" charset="0"/>
                </a:defRPr>
              </a:lvl1pPr>
              <a:lvl2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charset="0"/>
                  <a:cs typeface="DejaVu Sans" charset="0"/>
                </a:defRPr>
              </a:lvl2pPr>
              <a:lvl3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charset="0"/>
                  <a:cs typeface="DejaVu Sans" charset="0"/>
                </a:defRPr>
              </a:lvl3pPr>
              <a:lvl4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charset="0"/>
                  <a:cs typeface="DejaVu Sans" charset="0"/>
                </a:defRPr>
              </a:lvl4pPr>
              <a:lvl5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charset="0"/>
                  <a:cs typeface="DejaVu Sans" charset="0"/>
                </a:defRPr>
              </a:lvl5pPr>
              <a:lvl6pPr marL="25146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charset="0"/>
                  <a:cs typeface="DejaVu Sans" charset="0"/>
                </a:defRPr>
              </a:lvl6pPr>
              <a:lvl7pPr marL="29718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charset="0"/>
                  <a:cs typeface="DejaVu Sans" charset="0"/>
                </a:defRPr>
              </a:lvl7pPr>
              <a:lvl8pPr marL="34290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charset="0"/>
                  <a:cs typeface="DejaVu Sans" charset="0"/>
                </a:defRPr>
              </a:lvl8pPr>
              <a:lvl9pPr marL="38862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charset="0"/>
                  <a:cs typeface="DejaVu Sans" charset="0"/>
                </a:defRPr>
              </a:lvl9pPr>
            </a:lstStyle>
            <a:p>
              <a:r>
                <a:rPr lang="en-US" altLang="en-US" b="1" dirty="0"/>
                <a:t>Quantum </a:t>
              </a:r>
            </a:p>
            <a:p>
              <a:r>
                <a:rPr lang="en-US" altLang="en-US" b="1" dirty="0"/>
                <a:t>    </a:t>
              </a:r>
              <a:r>
                <a:rPr lang="en-US" altLang="en-US" b="1" dirty="0" err="1"/>
                <a:t>Ising</a:t>
              </a:r>
              <a:endParaRPr lang="en-US" altLang="en-US" b="1" dirty="0"/>
            </a:p>
          </p:txBody>
        </p:sp>
        <p:sp>
          <p:nvSpPr>
            <p:cNvPr id="5" name="Text Box 3"/>
            <p:cNvSpPr txBox="1">
              <a:spLocks noChangeArrowheads="1"/>
            </p:cNvSpPr>
            <p:nvPr/>
          </p:nvSpPr>
          <p:spPr bwMode="auto">
            <a:xfrm>
              <a:off x="3205142" y="4906420"/>
              <a:ext cx="1212480" cy="3139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81639" tIns="55335" rIns="81639" bIns="40820"/>
            <a:lstStyle>
              <a:lvl1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charset="0"/>
                  <a:cs typeface="DejaVu Sans" charset="0"/>
                </a:defRPr>
              </a:lvl1pPr>
              <a:lvl2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charset="0"/>
                  <a:cs typeface="DejaVu Sans" charset="0"/>
                </a:defRPr>
              </a:lvl2pPr>
              <a:lvl3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charset="0"/>
                  <a:cs typeface="DejaVu Sans" charset="0"/>
                </a:defRPr>
              </a:lvl3pPr>
              <a:lvl4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charset="0"/>
                  <a:cs typeface="DejaVu Sans" charset="0"/>
                </a:defRPr>
              </a:lvl4pPr>
              <a:lvl5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charset="0"/>
                  <a:cs typeface="DejaVu Sans" charset="0"/>
                </a:defRPr>
              </a:lvl5pPr>
              <a:lvl6pPr marL="25146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charset="0"/>
                  <a:cs typeface="DejaVu Sans" charset="0"/>
                </a:defRPr>
              </a:lvl6pPr>
              <a:lvl7pPr marL="29718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charset="0"/>
                  <a:cs typeface="DejaVu Sans" charset="0"/>
                </a:defRPr>
              </a:lvl7pPr>
              <a:lvl8pPr marL="34290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charset="0"/>
                  <a:cs typeface="DejaVu Sans" charset="0"/>
                </a:defRPr>
              </a:lvl8pPr>
              <a:lvl9pPr marL="38862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charset="0"/>
                  <a:cs typeface="DejaVu Sans" charset="0"/>
                </a:defRPr>
              </a:lvl9pPr>
            </a:lstStyle>
            <a:p>
              <a:r>
                <a:rPr lang="en-US" altLang="en-US" b="1" dirty="0"/>
                <a:t>Dipolar XY</a:t>
              </a:r>
            </a:p>
          </p:txBody>
        </p:sp>
        <p:sp>
          <p:nvSpPr>
            <p:cNvPr id="6" name="Text Box 4"/>
            <p:cNvSpPr txBox="1">
              <a:spLocks noChangeArrowheads="1"/>
            </p:cNvSpPr>
            <p:nvPr/>
          </p:nvSpPr>
          <p:spPr bwMode="auto">
            <a:xfrm>
              <a:off x="5912342" y="4906420"/>
              <a:ext cx="567360" cy="3139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81639" tIns="55335" rIns="81639" bIns="40820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charset="0"/>
                  <a:cs typeface="DejaVu Sans" charset="0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charset="0"/>
                  <a:cs typeface="DejaVu Sans" charset="0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charset="0"/>
                  <a:cs typeface="DejaVu Sans" charset="0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charset="0"/>
                  <a:cs typeface="DejaVu Sans" charset="0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charset="0"/>
                  <a:cs typeface="DejaVu Sans" charset="0"/>
                </a:defRPr>
              </a:lvl5pPr>
              <a:lvl6pPr marL="25146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charset="0"/>
                  <a:cs typeface="DejaVu Sans" charset="0"/>
                </a:defRPr>
              </a:lvl6pPr>
              <a:lvl7pPr marL="29718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charset="0"/>
                  <a:cs typeface="DejaVu Sans" charset="0"/>
                </a:defRPr>
              </a:lvl7pPr>
              <a:lvl8pPr marL="34290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charset="0"/>
                  <a:cs typeface="DejaVu Sans" charset="0"/>
                </a:defRPr>
              </a:lvl8pPr>
              <a:lvl9pPr marL="3886200" indent="-228600" defTabSz="4572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charset="0"/>
                  <a:cs typeface="DejaVu Sans" charset="0"/>
                </a:defRPr>
              </a:lvl9pPr>
            </a:lstStyle>
            <a:p>
              <a:r>
                <a:rPr lang="en-US" altLang="en-US" b="1" dirty="0"/>
                <a:t>XXZ</a:t>
              </a:r>
            </a:p>
          </p:txBody>
        </p:sp>
        <p:pic>
          <p:nvPicPr>
            <p:cNvPr id="22" name="Picture 115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5096"/>
            <a:stretch/>
          </p:blipFill>
          <p:spPr bwMode="auto">
            <a:xfrm>
              <a:off x="1104181" y="2252218"/>
              <a:ext cx="6150241" cy="267868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44" name="Rechteck 140"/>
            <p:cNvSpPr/>
            <p:nvPr/>
          </p:nvSpPr>
          <p:spPr>
            <a:xfrm>
              <a:off x="5857838" y="2482627"/>
              <a:ext cx="287474" cy="5760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Rechteck 141"/>
            <p:cNvSpPr/>
            <p:nvPr/>
          </p:nvSpPr>
          <p:spPr>
            <a:xfrm>
              <a:off x="3603439" y="2710318"/>
              <a:ext cx="283190" cy="2763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6431" y="204880"/>
            <a:ext cx="10515600" cy="1079923"/>
          </a:xfrm>
        </p:spPr>
        <p:txBody>
          <a:bodyPr/>
          <a:lstStyle/>
          <a:p>
            <a:r>
              <a:rPr lang="en-US" dirty="0"/>
              <a:t>Rydberg spin system with tunable disorder</a:t>
            </a:r>
          </a:p>
        </p:txBody>
      </p:sp>
      <p:grpSp>
        <p:nvGrpSpPr>
          <p:cNvPr id="7" name="Group 6"/>
          <p:cNvGrpSpPr>
            <a:grpSpLocks/>
          </p:cNvGrpSpPr>
          <p:nvPr/>
        </p:nvGrpSpPr>
        <p:grpSpPr bwMode="auto">
          <a:xfrm>
            <a:off x="-274385" y="5679672"/>
            <a:ext cx="823680" cy="643748"/>
            <a:chOff x="419" y="3076"/>
            <a:chExt cx="572" cy="447"/>
          </a:xfrm>
        </p:grpSpPr>
        <p:sp>
          <p:nvSpPr>
            <p:cNvPr id="8" name="Freeform 7"/>
            <p:cNvSpPr>
              <a:spLocks noChangeArrowheads="1"/>
            </p:cNvSpPr>
            <p:nvPr/>
          </p:nvSpPr>
          <p:spPr bwMode="auto">
            <a:xfrm>
              <a:off x="419" y="3080"/>
              <a:ext cx="573" cy="442"/>
            </a:xfrm>
            <a:custGeom>
              <a:avLst/>
              <a:gdLst>
                <a:gd name="T0" fmla="*/ 1264 w 2529"/>
                <a:gd name="T1" fmla="*/ 1952 h 1953"/>
                <a:gd name="T2" fmla="*/ 0 w 2529"/>
                <a:gd name="T3" fmla="*/ 1952 h 1953"/>
                <a:gd name="T4" fmla="*/ 0 w 2529"/>
                <a:gd name="T5" fmla="*/ 0 h 1953"/>
                <a:gd name="T6" fmla="*/ 2528 w 2529"/>
                <a:gd name="T7" fmla="*/ 0 h 1953"/>
                <a:gd name="T8" fmla="*/ 2528 w 2529"/>
                <a:gd name="T9" fmla="*/ 1952 h 1953"/>
                <a:gd name="T10" fmla="*/ 1264 w 2529"/>
                <a:gd name="T11" fmla="*/ 1952 h 19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29" h="1953">
                  <a:moveTo>
                    <a:pt x="1264" y="1952"/>
                  </a:moveTo>
                  <a:lnTo>
                    <a:pt x="0" y="1952"/>
                  </a:lnTo>
                  <a:lnTo>
                    <a:pt x="0" y="0"/>
                  </a:lnTo>
                  <a:lnTo>
                    <a:pt x="2528" y="0"/>
                  </a:lnTo>
                  <a:lnTo>
                    <a:pt x="2528" y="1952"/>
                  </a:lnTo>
                  <a:lnTo>
                    <a:pt x="1264" y="1952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" name="Freeform 8"/>
            <p:cNvSpPr>
              <a:spLocks noChangeArrowheads="1"/>
            </p:cNvSpPr>
            <p:nvPr/>
          </p:nvSpPr>
          <p:spPr bwMode="auto">
            <a:xfrm>
              <a:off x="428" y="3076"/>
              <a:ext cx="128" cy="131"/>
            </a:xfrm>
            <a:custGeom>
              <a:avLst/>
              <a:gdLst>
                <a:gd name="T0" fmla="*/ 566 w 567"/>
                <a:gd name="T1" fmla="*/ 9 h 581"/>
                <a:gd name="T2" fmla="*/ 557 w 567"/>
                <a:gd name="T3" fmla="*/ 0 h 581"/>
                <a:gd name="T4" fmla="*/ 544 w 567"/>
                <a:gd name="T5" fmla="*/ 9 h 581"/>
                <a:gd name="T6" fmla="*/ 490 w 567"/>
                <a:gd name="T7" fmla="*/ 70 h 581"/>
                <a:gd name="T8" fmla="*/ 357 w 567"/>
                <a:gd name="T9" fmla="*/ 0 h 581"/>
                <a:gd name="T10" fmla="*/ 0 w 567"/>
                <a:gd name="T11" fmla="*/ 361 h 581"/>
                <a:gd name="T12" fmla="*/ 216 w 567"/>
                <a:gd name="T13" fmla="*/ 580 h 581"/>
                <a:gd name="T14" fmla="*/ 388 w 567"/>
                <a:gd name="T15" fmla="*/ 510 h 581"/>
                <a:gd name="T16" fmla="*/ 476 w 567"/>
                <a:gd name="T17" fmla="*/ 369 h 581"/>
                <a:gd name="T18" fmla="*/ 464 w 567"/>
                <a:gd name="T19" fmla="*/ 362 h 581"/>
                <a:gd name="T20" fmla="*/ 455 w 567"/>
                <a:gd name="T21" fmla="*/ 369 h 581"/>
                <a:gd name="T22" fmla="*/ 375 w 567"/>
                <a:gd name="T23" fmla="*/ 496 h 581"/>
                <a:gd name="T24" fmla="*/ 228 w 567"/>
                <a:gd name="T25" fmla="*/ 555 h 581"/>
                <a:gd name="T26" fmla="*/ 72 w 567"/>
                <a:gd name="T27" fmla="*/ 388 h 581"/>
                <a:gd name="T28" fmla="*/ 170 w 567"/>
                <a:gd name="T29" fmla="*/ 122 h 581"/>
                <a:gd name="T30" fmla="*/ 362 w 567"/>
                <a:gd name="T31" fmla="*/ 25 h 581"/>
                <a:gd name="T32" fmla="*/ 492 w 567"/>
                <a:gd name="T33" fmla="*/ 178 h 581"/>
                <a:gd name="T34" fmla="*/ 490 w 567"/>
                <a:gd name="T35" fmla="*/ 219 h 581"/>
                <a:gd name="T36" fmla="*/ 502 w 567"/>
                <a:gd name="T37" fmla="*/ 228 h 581"/>
                <a:gd name="T38" fmla="*/ 514 w 567"/>
                <a:gd name="T39" fmla="*/ 213 h 581"/>
                <a:gd name="T40" fmla="*/ 566 w 567"/>
                <a:gd name="T41" fmla="*/ 9 h 5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67" h="581">
                  <a:moveTo>
                    <a:pt x="566" y="9"/>
                  </a:moveTo>
                  <a:cubicBezTo>
                    <a:pt x="566" y="4"/>
                    <a:pt x="565" y="0"/>
                    <a:pt x="557" y="0"/>
                  </a:cubicBezTo>
                  <a:cubicBezTo>
                    <a:pt x="555" y="0"/>
                    <a:pt x="553" y="0"/>
                    <a:pt x="544" y="9"/>
                  </a:cubicBezTo>
                  <a:lnTo>
                    <a:pt x="490" y="70"/>
                  </a:lnTo>
                  <a:cubicBezTo>
                    <a:pt x="481" y="58"/>
                    <a:pt x="444" y="0"/>
                    <a:pt x="357" y="0"/>
                  </a:cubicBezTo>
                  <a:cubicBezTo>
                    <a:pt x="178" y="0"/>
                    <a:pt x="0" y="175"/>
                    <a:pt x="0" y="361"/>
                  </a:cubicBezTo>
                  <a:cubicBezTo>
                    <a:pt x="0" y="492"/>
                    <a:pt x="95" y="580"/>
                    <a:pt x="216" y="580"/>
                  </a:cubicBezTo>
                  <a:cubicBezTo>
                    <a:pt x="284" y="580"/>
                    <a:pt x="346" y="546"/>
                    <a:pt x="388" y="510"/>
                  </a:cubicBezTo>
                  <a:cubicBezTo>
                    <a:pt x="463" y="444"/>
                    <a:pt x="476" y="372"/>
                    <a:pt x="476" y="369"/>
                  </a:cubicBezTo>
                  <a:cubicBezTo>
                    <a:pt x="476" y="362"/>
                    <a:pt x="468" y="362"/>
                    <a:pt x="464" y="362"/>
                  </a:cubicBezTo>
                  <a:cubicBezTo>
                    <a:pt x="461" y="362"/>
                    <a:pt x="458" y="362"/>
                    <a:pt x="455" y="369"/>
                  </a:cubicBezTo>
                  <a:cubicBezTo>
                    <a:pt x="449" y="393"/>
                    <a:pt x="431" y="449"/>
                    <a:pt x="375" y="496"/>
                  </a:cubicBezTo>
                  <a:cubicBezTo>
                    <a:pt x="320" y="541"/>
                    <a:pt x="270" y="555"/>
                    <a:pt x="228" y="555"/>
                  </a:cubicBezTo>
                  <a:cubicBezTo>
                    <a:pt x="158" y="555"/>
                    <a:pt x="72" y="512"/>
                    <a:pt x="72" y="388"/>
                  </a:cubicBezTo>
                  <a:cubicBezTo>
                    <a:pt x="72" y="343"/>
                    <a:pt x="90" y="214"/>
                    <a:pt x="170" y="122"/>
                  </a:cubicBezTo>
                  <a:cubicBezTo>
                    <a:pt x="216" y="65"/>
                    <a:pt x="293" y="25"/>
                    <a:pt x="362" y="25"/>
                  </a:cubicBezTo>
                  <a:cubicBezTo>
                    <a:pt x="444" y="25"/>
                    <a:pt x="492" y="85"/>
                    <a:pt x="492" y="178"/>
                  </a:cubicBezTo>
                  <a:cubicBezTo>
                    <a:pt x="492" y="209"/>
                    <a:pt x="490" y="213"/>
                    <a:pt x="490" y="219"/>
                  </a:cubicBezTo>
                  <a:cubicBezTo>
                    <a:pt x="490" y="228"/>
                    <a:pt x="499" y="228"/>
                    <a:pt x="502" y="228"/>
                  </a:cubicBezTo>
                  <a:cubicBezTo>
                    <a:pt x="512" y="228"/>
                    <a:pt x="512" y="226"/>
                    <a:pt x="514" y="213"/>
                  </a:cubicBezTo>
                  <a:lnTo>
                    <a:pt x="566" y="9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" name="Freeform 9"/>
            <p:cNvSpPr>
              <a:spLocks noChangeArrowheads="1"/>
            </p:cNvSpPr>
            <p:nvPr/>
          </p:nvSpPr>
          <p:spPr bwMode="auto">
            <a:xfrm>
              <a:off x="554" y="3146"/>
              <a:ext cx="58" cy="86"/>
            </a:xfrm>
            <a:custGeom>
              <a:avLst/>
              <a:gdLst>
                <a:gd name="T0" fmla="*/ 54 w 258"/>
                <a:gd name="T1" fmla="*/ 187 h 382"/>
                <a:gd name="T2" fmla="*/ 80 w 258"/>
                <a:gd name="T3" fmla="*/ 68 h 382"/>
                <a:gd name="T4" fmla="*/ 165 w 258"/>
                <a:gd name="T5" fmla="*/ 16 h 382"/>
                <a:gd name="T6" fmla="*/ 214 w 258"/>
                <a:gd name="T7" fmla="*/ 36 h 382"/>
                <a:gd name="T8" fmla="*/ 189 w 258"/>
                <a:gd name="T9" fmla="*/ 63 h 382"/>
                <a:gd name="T10" fmla="*/ 214 w 258"/>
                <a:gd name="T11" fmla="*/ 89 h 382"/>
                <a:gd name="T12" fmla="*/ 242 w 258"/>
                <a:gd name="T13" fmla="*/ 61 h 382"/>
                <a:gd name="T14" fmla="*/ 163 w 258"/>
                <a:gd name="T15" fmla="*/ 0 h 382"/>
                <a:gd name="T16" fmla="*/ 0 w 258"/>
                <a:gd name="T17" fmla="*/ 194 h 382"/>
                <a:gd name="T18" fmla="*/ 131 w 258"/>
                <a:gd name="T19" fmla="*/ 381 h 382"/>
                <a:gd name="T20" fmla="*/ 257 w 258"/>
                <a:gd name="T21" fmla="*/ 257 h 382"/>
                <a:gd name="T22" fmla="*/ 136 w 258"/>
                <a:gd name="T23" fmla="*/ 133 h 382"/>
                <a:gd name="T24" fmla="*/ 54 w 258"/>
                <a:gd name="T25" fmla="*/ 187 h 382"/>
                <a:gd name="T26" fmla="*/ 131 w 258"/>
                <a:gd name="T27" fmla="*/ 362 h 382"/>
                <a:gd name="T28" fmla="*/ 68 w 258"/>
                <a:gd name="T29" fmla="*/ 323 h 382"/>
                <a:gd name="T30" fmla="*/ 57 w 258"/>
                <a:gd name="T31" fmla="*/ 246 h 382"/>
                <a:gd name="T32" fmla="*/ 133 w 258"/>
                <a:gd name="T33" fmla="*/ 150 h 382"/>
                <a:gd name="T34" fmla="*/ 189 w 258"/>
                <a:gd name="T35" fmla="*/ 181 h 382"/>
                <a:gd name="T36" fmla="*/ 203 w 258"/>
                <a:gd name="T37" fmla="*/ 257 h 382"/>
                <a:gd name="T38" fmla="*/ 189 w 258"/>
                <a:gd name="T39" fmla="*/ 334 h 382"/>
                <a:gd name="T40" fmla="*/ 131 w 258"/>
                <a:gd name="T41" fmla="*/ 362 h 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8" h="382">
                  <a:moveTo>
                    <a:pt x="54" y="187"/>
                  </a:moveTo>
                  <a:cubicBezTo>
                    <a:pt x="54" y="143"/>
                    <a:pt x="58" y="102"/>
                    <a:pt x="80" y="68"/>
                  </a:cubicBezTo>
                  <a:cubicBezTo>
                    <a:pt x="97" y="36"/>
                    <a:pt x="129" y="16"/>
                    <a:pt x="165" y="16"/>
                  </a:cubicBezTo>
                  <a:cubicBezTo>
                    <a:pt x="181" y="16"/>
                    <a:pt x="203" y="20"/>
                    <a:pt x="214" y="36"/>
                  </a:cubicBezTo>
                  <a:cubicBezTo>
                    <a:pt x="201" y="36"/>
                    <a:pt x="189" y="48"/>
                    <a:pt x="189" y="63"/>
                  </a:cubicBezTo>
                  <a:cubicBezTo>
                    <a:pt x="189" y="76"/>
                    <a:pt x="199" y="89"/>
                    <a:pt x="214" y="89"/>
                  </a:cubicBezTo>
                  <a:cubicBezTo>
                    <a:pt x="233" y="89"/>
                    <a:pt x="242" y="76"/>
                    <a:pt x="242" y="61"/>
                  </a:cubicBezTo>
                  <a:cubicBezTo>
                    <a:pt x="242" y="29"/>
                    <a:pt x="219" y="0"/>
                    <a:pt x="163" y="0"/>
                  </a:cubicBezTo>
                  <a:cubicBezTo>
                    <a:pt x="82" y="0"/>
                    <a:pt x="0" y="74"/>
                    <a:pt x="0" y="194"/>
                  </a:cubicBezTo>
                  <a:cubicBezTo>
                    <a:pt x="0" y="339"/>
                    <a:pt x="68" y="381"/>
                    <a:pt x="131" y="381"/>
                  </a:cubicBezTo>
                  <a:cubicBezTo>
                    <a:pt x="199" y="381"/>
                    <a:pt x="257" y="330"/>
                    <a:pt x="257" y="257"/>
                  </a:cubicBezTo>
                  <a:cubicBezTo>
                    <a:pt x="257" y="185"/>
                    <a:pt x="201" y="133"/>
                    <a:pt x="136" y="133"/>
                  </a:cubicBezTo>
                  <a:cubicBezTo>
                    <a:pt x="90" y="133"/>
                    <a:pt x="65" y="163"/>
                    <a:pt x="54" y="187"/>
                  </a:cubicBezTo>
                  <a:close/>
                  <a:moveTo>
                    <a:pt x="131" y="362"/>
                  </a:moveTo>
                  <a:cubicBezTo>
                    <a:pt x="102" y="362"/>
                    <a:pt x="80" y="347"/>
                    <a:pt x="68" y="323"/>
                  </a:cubicBezTo>
                  <a:cubicBezTo>
                    <a:pt x="61" y="307"/>
                    <a:pt x="57" y="277"/>
                    <a:pt x="57" y="246"/>
                  </a:cubicBezTo>
                  <a:cubicBezTo>
                    <a:pt x="57" y="192"/>
                    <a:pt x="89" y="150"/>
                    <a:pt x="133" y="150"/>
                  </a:cubicBezTo>
                  <a:cubicBezTo>
                    <a:pt x="158" y="150"/>
                    <a:pt x="175" y="160"/>
                    <a:pt x="189" y="181"/>
                  </a:cubicBezTo>
                  <a:cubicBezTo>
                    <a:pt x="203" y="201"/>
                    <a:pt x="203" y="223"/>
                    <a:pt x="203" y="257"/>
                  </a:cubicBezTo>
                  <a:cubicBezTo>
                    <a:pt x="203" y="289"/>
                    <a:pt x="203" y="311"/>
                    <a:pt x="189" y="334"/>
                  </a:cubicBezTo>
                  <a:cubicBezTo>
                    <a:pt x="175" y="354"/>
                    <a:pt x="158" y="362"/>
                    <a:pt x="131" y="36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" name="Freeform 10"/>
            <p:cNvSpPr>
              <a:spLocks noChangeArrowheads="1"/>
            </p:cNvSpPr>
            <p:nvPr/>
          </p:nvSpPr>
          <p:spPr bwMode="auto">
            <a:xfrm>
              <a:off x="419" y="3276"/>
              <a:ext cx="209" cy="7"/>
            </a:xfrm>
            <a:custGeom>
              <a:avLst/>
              <a:gdLst>
                <a:gd name="T0" fmla="*/ 463 w 926"/>
                <a:gd name="T1" fmla="*/ 34 h 35"/>
                <a:gd name="T2" fmla="*/ 0 w 926"/>
                <a:gd name="T3" fmla="*/ 34 h 35"/>
                <a:gd name="T4" fmla="*/ 0 w 926"/>
                <a:gd name="T5" fmla="*/ 0 h 35"/>
                <a:gd name="T6" fmla="*/ 925 w 926"/>
                <a:gd name="T7" fmla="*/ 0 h 35"/>
                <a:gd name="T8" fmla="*/ 925 w 926"/>
                <a:gd name="T9" fmla="*/ 34 h 35"/>
                <a:gd name="T10" fmla="*/ 463 w 926"/>
                <a:gd name="T11" fmla="*/ 34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6" h="35">
                  <a:moveTo>
                    <a:pt x="463" y="34"/>
                  </a:moveTo>
                  <a:lnTo>
                    <a:pt x="0" y="34"/>
                  </a:lnTo>
                  <a:lnTo>
                    <a:pt x="0" y="0"/>
                  </a:lnTo>
                  <a:lnTo>
                    <a:pt x="925" y="0"/>
                  </a:lnTo>
                  <a:lnTo>
                    <a:pt x="925" y="34"/>
                  </a:lnTo>
                  <a:lnTo>
                    <a:pt x="463" y="34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" name="Freeform 11"/>
            <p:cNvSpPr>
              <a:spLocks noChangeArrowheads="1"/>
            </p:cNvSpPr>
            <p:nvPr/>
          </p:nvSpPr>
          <p:spPr bwMode="auto">
            <a:xfrm>
              <a:off x="425" y="3368"/>
              <a:ext cx="73" cy="81"/>
            </a:xfrm>
            <a:custGeom>
              <a:avLst/>
              <a:gdLst>
                <a:gd name="T0" fmla="*/ 48 w 326"/>
                <a:gd name="T1" fmla="*/ 305 h 362"/>
                <a:gd name="T2" fmla="*/ 41 w 326"/>
                <a:gd name="T3" fmla="*/ 340 h 362"/>
                <a:gd name="T4" fmla="*/ 63 w 326"/>
                <a:gd name="T5" fmla="*/ 361 h 362"/>
                <a:gd name="T6" fmla="*/ 92 w 326"/>
                <a:gd name="T7" fmla="*/ 339 h 362"/>
                <a:gd name="T8" fmla="*/ 124 w 326"/>
                <a:gd name="T9" fmla="*/ 213 h 362"/>
                <a:gd name="T10" fmla="*/ 152 w 326"/>
                <a:gd name="T11" fmla="*/ 109 h 362"/>
                <a:gd name="T12" fmla="*/ 194 w 326"/>
                <a:gd name="T13" fmla="*/ 43 h 362"/>
                <a:gd name="T14" fmla="*/ 260 w 326"/>
                <a:gd name="T15" fmla="*/ 19 h 362"/>
                <a:gd name="T16" fmla="*/ 293 w 326"/>
                <a:gd name="T17" fmla="*/ 27 h 362"/>
                <a:gd name="T18" fmla="*/ 250 w 326"/>
                <a:gd name="T19" fmla="*/ 70 h 362"/>
                <a:gd name="T20" fmla="*/ 283 w 326"/>
                <a:gd name="T21" fmla="*/ 99 h 362"/>
                <a:gd name="T22" fmla="*/ 325 w 326"/>
                <a:gd name="T23" fmla="*/ 51 h 362"/>
                <a:gd name="T24" fmla="*/ 260 w 326"/>
                <a:gd name="T25" fmla="*/ 0 h 362"/>
                <a:gd name="T26" fmla="*/ 155 w 326"/>
                <a:gd name="T27" fmla="*/ 61 h 362"/>
                <a:gd name="T28" fmla="*/ 83 w 326"/>
                <a:gd name="T29" fmla="*/ 0 h 362"/>
                <a:gd name="T30" fmla="*/ 25 w 326"/>
                <a:gd name="T31" fmla="*/ 44 h 362"/>
                <a:gd name="T32" fmla="*/ 0 w 326"/>
                <a:gd name="T33" fmla="*/ 122 h 362"/>
                <a:gd name="T34" fmla="*/ 9 w 326"/>
                <a:gd name="T35" fmla="*/ 131 h 362"/>
                <a:gd name="T36" fmla="*/ 22 w 326"/>
                <a:gd name="T37" fmla="*/ 113 h 362"/>
                <a:gd name="T38" fmla="*/ 82 w 326"/>
                <a:gd name="T39" fmla="*/ 19 h 362"/>
                <a:gd name="T40" fmla="*/ 105 w 326"/>
                <a:gd name="T41" fmla="*/ 54 h 362"/>
                <a:gd name="T42" fmla="*/ 92 w 326"/>
                <a:gd name="T43" fmla="*/ 122 h 362"/>
                <a:gd name="T44" fmla="*/ 48 w 326"/>
                <a:gd name="T45" fmla="*/ 305 h 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26" h="362">
                  <a:moveTo>
                    <a:pt x="48" y="305"/>
                  </a:moveTo>
                  <a:cubicBezTo>
                    <a:pt x="44" y="318"/>
                    <a:pt x="41" y="337"/>
                    <a:pt x="41" y="340"/>
                  </a:cubicBezTo>
                  <a:cubicBezTo>
                    <a:pt x="41" y="354"/>
                    <a:pt x="51" y="361"/>
                    <a:pt x="63" y="361"/>
                  </a:cubicBezTo>
                  <a:cubicBezTo>
                    <a:pt x="72" y="361"/>
                    <a:pt x="89" y="354"/>
                    <a:pt x="92" y="339"/>
                  </a:cubicBezTo>
                  <a:cubicBezTo>
                    <a:pt x="95" y="337"/>
                    <a:pt x="122" y="228"/>
                    <a:pt x="124" y="213"/>
                  </a:cubicBezTo>
                  <a:cubicBezTo>
                    <a:pt x="131" y="187"/>
                    <a:pt x="144" y="131"/>
                    <a:pt x="152" y="109"/>
                  </a:cubicBezTo>
                  <a:cubicBezTo>
                    <a:pt x="153" y="99"/>
                    <a:pt x="175" y="61"/>
                    <a:pt x="194" y="43"/>
                  </a:cubicBezTo>
                  <a:cubicBezTo>
                    <a:pt x="201" y="39"/>
                    <a:pt x="223" y="19"/>
                    <a:pt x="260" y="19"/>
                  </a:cubicBezTo>
                  <a:cubicBezTo>
                    <a:pt x="279" y="19"/>
                    <a:pt x="291" y="27"/>
                    <a:pt x="293" y="27"/>
                  </a:cubicBezTo>
                  <a:cubicBezTo>
                    <a:pt x="269" y="32"/>
                    <a:pt x="250" y="50"/>
                    <a:pt x="250" y="70"/>
                  </a:cubicBezTo>
                  <a:cubicBezTo>
                    <a:pt x="250" y="83"/>
                    <a:pt x="260" y="99"/>
                    <a:pt x="283" y="99"/>
                  </a:cubicBezTo>
                  <a:cubicBezTo>
                    <a:pt x="302" y="99"/>
                    <a:pt x="325" y="82"/>
                    <a:pt x="325" y="51"/>
                  </a:cubicBezTo>
                  <a:cubicBezTo>
                    <a:pt x="325" y="25"/>
                    <a:pt x="299" y="0"/>
                    <a:pt x="260" y="0"/>
                  </a:cubicBezTo>
                  <a:cubicBezTo>
                    <a:pt x="207" y="0"/>
                    <a:pt x="172" y="39"/>
                    <a:pt x="155" y="61"/>
                  </a:cubicBezTo>
                  <a:cubicBezTo>
                    <a:pt x="152" y="25"/>
                    <a:pt x="122" y="0"/>
                    <a:pt x="83" y="0"/>
                  </a:cubicBezTo>
                  <a:cubicBezTo>
                    <a:pt x="48" y="0"/>
                    <a:pt x="32" y="32"/>
                    <a:pt x="25" y="44"/>
                  </a:cubicBezTo>
                  <a:cubicBezTo>
                    <a:pt x="12" y="72"/>
                    <a:pt x="0" y="120"/>
                    <a:pt x="0" y="122"/>
                  </a:cubicBezTo>
                  <a:cubicBezTo>
                    <a:pt x="0" y="131"/>
                    <a:pt x="9" y="131"/>
                    <a:pt x="9" y="131"/>
                  </a:cubicBezTo>
                  <a:cubicBezTo>
                    <a:pt x="19" y="131"/>
                    <a:pt x="19" y="131"/>
                    <a:pt x="22" y="113"/>
                  </a:cubicBezTo>
                  <a:cubicBezTo>
                    <a:pt x="36" y="57"/>
                    <a:pt x="51" y="19"/>
                    <a:pt x="82" y="19"/>
                  </a:cubicBezTo>
                  <a:cubicBezTo>
                    <a:pt x="95" y="19"/>
                    <a:pt x="105" y="25"/>
                    <a:pt x="105" y="54"/>
                  </a:cubicBezTo>
                  <a:cubicBezTo>
                    <a:pt x="105" y="70"/>
                    <a:pt x="104" y="80"/>
                    <a:pt x="92" y="122"/>
                  </a:cubicBezTo>
                  <a:lnTo>
                    <a:pt x="48" y="305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" name="Freeform 12"/>
            <p:cNvSpPr>
              <a:spLocks noChangeArrowheads="1"/>
            </p:cNvSpPr>
            <p:nvPr/>
          </p:nvSpPr>
          <p:spPr bwMode="auto">
            <a:xfrm>
              <a:off x="512" y="3302"/>
              <a:ext cx="58" cy="86"/>
            </a:xfrm>
            <a:custGeom>
              <a:avLst/>
              <a:gdLst>
                <a:gd name="T0" fmla="*/ 54 w 258"/>
                <a:gd name="T1" fmla="*/ 187 h 382"/>
                <a:gd name="T2" fmla="*/ 80 w 258"/>
                <a:gd name="T3" fmla="*/ 68 h 382"/>
                <a:gd name="T4" fmla="*/ 165 w 258"/>
                <a:gd name="T5" fmla="*/ 16 h 382"/>
                <a:gd name="T6" fmla="*/ 214 w 258"/>
                <a:gd name="T7" fmla="*/ 36 h 382"/>
                <a:gd name="T8" fmla="*/ 189 w 258"/>
                <a:gd name="T9" fmla="*/ 63 h 382"/>
                <a:gd name="T10" fmla="*/ 214 w 258"/>
                <a:gd name="T11" fmla="*/ 89 h 382"/>
                <a:gd name="T12" fmla="*/ 242 w 258"/>
                <a:gd name="T13" fmla="*/ 61 h 382"/>
                <a:gd name="T14" fmla="*/ 163 w 258"/>
                <a:gd name="T15" fmla="*/ 0 h 382"/>
                <a:gd name="T16" fmla="*/ 0 w 258"/>
                <a:gd name="T17" fmla="*/ 194 h 382"/>
                <a:gd name="T18" fmla="*/ 131 w 258"/>
                <a:gd name="T19" fmla="*/ 381 h 382"/>
                <a:gd name="T20" fmla="*/ 257 w 258"/>
                <a:gd name="T21" fmla="*/ 257 h 382"/>
                <a:gd name="T22" fmla="*/ 136 w 258"/>
                <a:gd name="T23" fmla="*/ 133 h 382"/>
                <a:gd name="T24" fmla="*/ 54 w 258"/>
                <a:gd name="T25" fmla="*/ 187 h 382"/>
                <a:gd name="T26" fmla="*/ 131 w 258"/>
                <a:gd name="T27" fmla="*/ 362 h 382"/>
                <a:gd name="T28" fmla="*/ 68 w 258"/>
                <a:gd name="T29" fmla="*/ 323 h 382"/>
                <a:gd name="T30" fmla="*/ 57 w 258"/>
                <a:gd name="T31" fmla="*/ 246 h 382"/>
                <a:gd name="T32" fmla="*/ 133 w 258"/>
                <a:gd name="T33" fmla="*/ 150 h 382"/>
                <a:gd name="T34" fmla="*/ 189 w 258"/>
                <a:gd name="T35" fmla="*/ 181 h 382"/>
                <a:gd name="T36" fmla="*/ 203 w 258"/>
                <a:gd name="T37" fmla="*/ 257 h 382"/>
                <a:gd name="T38" fmla="*/ 189 w 258"/>
                <a:gd name="T39" fmla="*/ 334 h 382"/>
                <a:gd name="T40" fmla="*/ 131 w 258"/>
                <a:gd name="T41" fmla="*/ 362 h 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8" h="382">
                  <a:moveTo>
                    <a:pt x="54" y="187"/>
                  </a:moveTo>
                  <a:cubicBezTo>
                    <a:pt x="54" y="143"/>
                    <a:pt x="58" y="102"/>
                    <a:pt x="80" y="68"/>
                  </a:cubicBezTo>
                  <a:cubicBezTo>
                    <a:pt x="97" y="36"/>
                    <a:pt x="129" y="16"/>
                    <a:pt x="165" y="16"/>
                  </a:cubicBezTo>
                  <a:cubicBezTo>
                    <a:pt x="181" y="16"/>
                    <a:pt x="203" y="20"/>
                    <a:pt x="214" y="36"/>
                  </a:cubicBezTo>
                  <a:cubicBezTo>
                    <a:pt x="201" y="36"/>
                    <a:pt x="189" y="48"/>
                    <a:pt x="189" y="63"/>
                  </a:cubicBezTo>
                  <a:cubicBezTo>
                    <a:pt x="189" y="76"/>
                    <a:pt x="199" y="89"/>
                    <a:pt x="214" y="89"/>
                  </a:cubicBezTo>
                  <a:cubicBezTo>
                    <a:pt x="233" y="89"/>
                    <a:pt x="242" y="76"/>
                    <a:pt x="242" y="61"/>
                  </a:cubicBezTo>
                  <a:cubicBezTo>
                    <a:pt x="242" y="29"/>
                    <a:pt x="219" y="0"/>
                    <a:pt x="163" y="0"/>
                  </a:cubicBezTo>
                  <a:cubicBezTo>
                    <a:pt x="82" y="0"/>
                    <a:pt x="0" y="74"/>
                    <a:pt x="0" y="194"/>
                  </a:cubicBezTo>
                  <a:cubicBezTo>
                    <a:pt x="0" y="339"/>
                    <a:pt x="68" y="381"/>
                    <a:pt x="131" y="381"/>
                  </a:cubicBezTo>
                  <a:cubicBezTo>
                    <a:pt x="199" y="381"/>
                    <a:pt x="257" y="330"/>
                    <a:pt x="257" y="257"/>
                  </a:cubicBezTo>
                  <a:cubicBezTo>
                    <a:pt x="257" y="185"/>
                    <a:pt x="201" y="133"/>
                    <a:pt x="136" y="133"/>
                  </a:cubicBezTo>
                  <a:cubicBezTo>
                    <a:pt x="90" y="133"/>
                    <a:pt x="65" y="163"/>
                    <a:pt x="54" y="187"/>
                  </a:cubicBezTo>
                  <a:close/>
                  <a:moveTo>
                    <a:pt x="131" y="362"/>
                  </a:moveTo>
                  <a:cubicBezTo>
                    <a:pt x="102" y="362"/>
                    <a:pt x="80" y="347"/>
                    <a:pt x="68" y="323"/>
                  </a:cubicBezTo>
                  <a:cubicBezTo>
                    <a:pt x="61" y="307"/>
                    <a:pt x="57" y="277"/>
                    <a:pt x="57" y="246"/>
                  </a:cubicBezTo>
                  <a:cubicBezTo>
                    <a:pt x="57" y="192"/>
                    <a:pt x="89" y="150"/>
                    <a:pt x="133" y="150"/>
                  </a:cubicBezTo>
                  <a:cubicBezTo>
                    <a:pt x="158" y="150"/>
                    <a:pt x="175" y="160"/>
                    <a:pt x="189" y="181"/>
                  </a:cubicBezTo>
                  <a:cubicBezTo>
                    <a:pt x="203" y="201"/>
                    <a:pt x="203" y="223"/>
                    <a:pt x="203" y="257"/>
                  </a:cubicBezTo>
                  <a:cubicBezTo>
                    <a:pt x="203" y="289"/>
                    <a:pt x="203" y="311"/>
                    <a:pt x="189" y="334"/>
                  </a:cubicBezTo>
                  <a:cubicBezTo>
                    <a:pt x="175" y="354"/>
                    <a:pt x="158" y="362"/>
                    <a:pt x="131" y="36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" name="Freeform 13"/>
            <p:cNvSpPr>
              <a:spLocks noChangeArrowheads="1"/>
            </p:cNvSpPr>
            <p:nvPr/>
          </p:nvSpPr>
          <p:spPr bwMode="auto">
            <a:xfrm>
              <a:off x="506" y="3415"/>
              <a:ext cx="38" cy="85"/>
            </a:xfrm>
            <a:custGeom>
              <a:avLst/>
              <a:gdLst>
                <a:gd name="T0" fmla="*/ 155 w 173"/>
                <a:gd name="T1" fmla="*/ 20 h 379"/>
                <a:gd name="T2" fmla="*/ 133 w 173"/>
                <a:gd name="T3" fmla="*/ 0 h 379"/>
                <a:gd name="T4" fmla="*/ 102 w 173"/>
                <a:gd name="T5" fmla="*/ 32 h 379"/>
                <a:gd name="T6" fmla="*/ 124 w 173"/>
                <a:gd name="T7" fmla="*/ 51 h 379"/>
                <a:gd name="T8" fmla="*/ 155 w 173"/>
                <a:gd name="T9" fmla="*/ 20 h 379"/>
                <a:gd name="T10" fmla="*/ 41 w 173"/>
                <a:gd name="T11" fmla="*/ 305 h 379"/>
                <a:gd name="T12" fmla="*/ 36 w 173"/>
                <a:gd name="T13" fmla="*/ 330 h 379"/>
                <a:gd name="T14" fmla="*/ 90 w 173"/>
                <a:gd name="T15" fmla="*/ 378 h 379"/>
                <a:gd name="T16" fmla="*/ 172 w 173"/>
                <a:gd name="T17" fmla="*/ 291 h 379"/>
                <a:gd name="T18" fmla="*/ 163 w 173"/>
                <a:gd name="T19" fmla="*/ 283 h 379"/>
                <a:gd name="T20" fmla="*/ 152 w 173"/>
                <a:gd name="T21" fmla="*/ 293 h 379"/>
                <a:gd name="T22" fmla="*/ 90 w 173"/>
                <a:gd name="T23" fmla="*/ 361 h 379"/>
                <a:gd name="T24" fmla="*/ 76 w 173"/>
                <a:gd name="T25" fmla="*/ 340 h 379"/>
                <a:gd name="T26" fmla="*/ 85 w 173"/>
                <a:gd name="T27" fmla="*/ 305 h 379"/>
                <a:gd name="T28" fmla="*/ 104 w 173"/>
                <a:gd name="T29" fmla="*/ 260 h 379"/>
                <a:gd name="T30" fmla="*/ 131 w 173"/>
                <a:gd name="T31" fmla="*/ 191 h 379"/>
                <a:gd name="T32" fmla="*/ 136 w 173"/>
                <a:gd name="T33" fmla="*/ 172 h 379"/>
                <a:gd name="T34" fmla="*/ 82 w 173"/>
                <a:gd name="T35" fmla="*/ 124 h 379"/>
                <a:gd name="T36" fmla="*/ 0 w 173"/>
                <a:gd name="T37" fmla="*/ 209 h 379"/>
                <a:gd name="T38" fmla="*/ 9 w 173"/>
                <a:gd name="T39" fmla="*/ 216 h 379"/>
                <a:gd name="T40" fmla="*/ 20 w 173"/>
                <a:gd name="T41" fmla="*/ 207 h 379"/>
                <a:gd name="T42" fmla="*/ 80 w 173"/>
                <a:gd name="T43" fmla="*/ 140 h 379"/>
                <a:gd name="T44" fmla="*/ 95 w 173"/>
                <a:gd name="T45" fmla="*/ 160 h 379"/>
                <a:gd name="T46" fmla="*/ 76 w 173"/>
                <a:gd name="T47" fmla="*/ 214 h 379"/>
                <a:gd name="T48" fmla="*/ 41 w 173"/>
                <a:gd name="T49" fmla="*/ 305 h 3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73" h="379">
                  <a:moveTo>
                    <a:pt x="155" y="20"/>
                  </a:moveTo>
                  <a:cubicBezTo>
                    <a:pt x="155" y="12"/>
                    <a:pt x="150" y="0"/>
                    <a:pt x="133" y="0"/>
                  </a:cubicBezTo>
                  <a:cubicBezTo>
                    <a:pt x="117" y="0"/>
                    <a:pt x="102" y="13"/>
                    <a:pt x="102" y="32"/>
                  </a:cubicBezTo>
                  <a:cubicBezTo>
                    <a:pt x="102" y="41"/>
                    <a:pt x="109" y="51"/>
                    <a:pt x="124" y="51"/>
                  </a:cubicBezTo>
                  <a:cubicBezTo>
                    <a:pt x="140" y="51"/>
                    <a:pt x="155" y="36"/>
                    <a:pt x="155" y="20"/>
                  </a:cubicBezTo>
                  <a:close/>
                  <a:moveTo>
                    <a:pt x="41" y="305"/>
                  </a:moveTo>
                  <a:cubicBezTo>
                    <a:pt x="39" y="311"/>
                    <a:pt x="36" y="318"/>
                    <a:pt x="36" y="330"/>
                  </a:cubicBezTo>
                  <a:cubicBezTo>
                    <a:pt x="36" y="354"/>
                    <a:pt x="58" y="378"/>
                    <a:pt x="90" y="378"/>
                  </a:cubicBezTo>
                  <a:cubicBezTo>
                    <a:pt x="146" y="378"/>
                    <a:pt x="172" y="298"/>
                    <a:pt x="172" y="291"/>
                  </a:cubicBezTo>
                  <a:cubicBezTo>
                    <a:pt x="172" y="283"/>
                    <a:pt x="163" y="283"/>
                    <a:pt x="163" y="283"/>
                  </a:cubicBezTo>
                  <a:cubicBezTo>
                    <a:pt x="153" y="283"/>
                    <a:pt x="153" y="286"/>
                    <a:pt x="152" y="293"/>
                  </a:cubicBezTo>
                  <a:cubicBezTo>
                    <a:pt x="137" y="337"/>
                    <a:pt x="113" y="361"/>
                    <a:pt x="90" y="361"/>
                  </a:cubicBezTo>
                  <a:cubicBezTo>
                    <a:pt x="80" y="361"/>
                    <a:pt x="76" y="352"/>
                    <a:pt x="76" y="340"/>
                  </a:cubicBezTo>
                  <a:cubicBezTo>
                    <a:pt x="76" y="327"/>
                    <a:pt x="82" y="318"/>
                    <a:pt x="85" y="305"/>
                  </a:cubicBezTo>
                  <a:cubicBezTo>
                    <a:pt x="92" y="289"/>
                    <a:pt x="97" y="276"/>
                    <a:pt x="104" y="260"/>
                  </a:cubicBezTo>
                  <a:cubicBezTo>
                    <a:pt x="109" y="246"/>
                    <a:pt x="129" y="196"/>
                    <a:pt x="131" y="191"/>
                  </a:cubicBezTo>
                  <a:cubicBezTo>
                    <a:pt x="133" y="182"/>
                    <a:pt x="136" y="175"/>
                    <a:pt x="136" y="172"/>
                  </a:cubicBezTo>
                  <a:cubicBezTo>
                    <a:pt x="136" y="144"/>
                    <a:pt x="113" y="124"/>
                    <a:pt x="82" y="124"/>
                  </a:cubicBezTo>
                  <a:cubicBezTo>
                    <a:pt x="25" y="124"/>
                    <a:pt x="0" y="201"/>
                    <a:pt x="0" y="209"/>
                  </a:cubicBezTo>
                  <a:cubicBezTo>
                    <a:pt x="0" y="216"/>
                    <a:pt x="7" y="216"/>
                    <a:pt x="9" y="216"/>
                  </a:cubicBezTo>
                  <a:cubicBezTo>
                    <a:pt x="19" y="216"/>
                    <a:pt x="19" y="214"/>
                    <a:pt x="20" y="207"/>
                  </a:cubicBezTo>
                  <a:cubicBezTo>
                    <a:pt x="34" y="160"/>
                    <a:pt x="58" y="140"/>
                    <a:pt x="80" y="140"/>
                  </a:cubicBezTo>
                  <a:cubicBezTo>
                    <a:pt x="89" y="140"/>
                    <a:pt x="95" y="144"/>
                    <a:pt x="95" y="160"/>
                  </a:cubicBezTo>
                  <a:cubicBezTo>
                    <a:pt x="95" y="172"/>
                    <a:pt x="90" y="181"/>
                    <a:pt x="76" y="214"/>
                  </a:cubicBezTo>
                  <a:lnTo>
                    <a:pt x="41" y="30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" name="Freeform 14"/>
            <p:cNvSpPr>
              <a:spLocks noChangeArrowheads="1"/>
            </p:cNvSpPr>
            <p:nvPr/>
          </p:nvSpPr>
          <p:spPr bwMode="auto">
            <a:xfrm>
              <a:off x="551" y="3415"/>
              <a:ext cx="55" cy="109"/>
            </a:xfrm>
            <a:custGeom>
              <a:avLst/>
              <a:gdLst>
                <a:gd name="T0" fmla="*/ 246 w 247"/>
                <a:gd name="T1" fmla="*/ 20 h 484"/>
                <a:gd name="T2" fmla="*/ 223 w 247"/>
                <a:gd name="T3" fmla="*/ 0 h 484"/>
                <a:gd name="T4" fmla="*/ 192 w 247"/>
                <a:gd name="T5" fmla="*/ 32 h 484"/>
                <a:gd name="T6" fmla="*/ 214 w 247"/>
                <a:gd name="T7" fmla="*/ 51 h 484"/>
                <a:gd name="T8" fmla="*/ 246 w 247"/>
                <a:gd name="T9" fmla="*/ 20 h 484"/>
                <a:gd name="T10" fmla="*/ 126 w 247"/>
                <a:gd name="T11" fmla="*/ 398 h 484"/>
                <a:gd name="T12" fmla="*/ 54 w 247"/>
                <a:gd name="T13" fmla="*/ 468 h 484"/>
                <a:gd name="T14" fmla="*/ 34 w 247"/>
                <a:gd name="T15" fmla="*/ 464 h 484"/>
                <a:gd name="T16" fmla="*/ 54 w 247"/>
                <a:gd name="T17" fmla="*/ 436 h 484"/>
                <a:gd name="T18" fmla="*/ 32 w 247"/>
                <a:gd name="T19" fmla="*/ 416 h 484"/>
                <a:gd name="T20" fmla="*/ 0 w 247"/>
                <a:gd name="T21" fmla="*/ 449 h 484"/>
                <a:gd name="T22" fmla="*/ 57 w 247"/>
                <a:gd name="T23" fmla="*/ 483 h 484"/>
                <a:gd name="T24" fmla="*/ 172 w 247"/>
                <a:gd name="T25" fmla="*/ 395 h 484"/>
                <a:gd name="T26" fmla="*/ 223 w 247"/>
                <a:gd name="T27" fmla="*/ 196 h 484"/>
                <a:gd name="T28" fmla="*/ 226 w 247"/>
                <a:gd name="T29" fmla="*/ 175 h 484"/>
                <a:gd name="T30" fmla="*/ 165 w 247"/>
                <a:gd name="T31" fmla="*/ 124 h 484"/>
                <a:gd name="T32" fmla="*/ 68 w 247"/>
                <a:gd name="T33" fmla="*/ 209 h 484"/>
                <a:gd name="T34" fmla="*/ 76 w 247"/>
                <a:gd name="T35" fmla="*/ 216 h 484"/>
                <a:gd name="T36" fmla="*/ 89 w 247"/>
                <a:gd name="T37" fmla="*/ 206 h 484"/>
                <a:gd name="T38" fmla="*/ 165 w 247"/>
                <a:gd name="T39" fmla="*/ 140 h 484"/>
                <a:gd name="T40" fmla="*/ 182 w 247"/>
                <a:gd name="T41" fmla="*/ 167 h 484"/>
                <a:gd name="T42" fmla="*/ 181 w 247"/>
                <a:gd name="T43" fmla="*/ 182 h 484"/>
                <a:gd name="T44" fmla="*/ 126 w 247"/>
                <a:gd name="T45" fmla="*/ 398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47" h="484">
                  <a:moveTo>
                    <a:pt x="246" y="20"/>
                  </a:moveTo>
                  <a:cubicBezTo>
                    <a:pt x="246" y="12"/>
                    <a:pt x="239" y="0"/>
                    <a:pt x="223" y="0"/>
                  </a:cubicBezTo>
                  <a:cubicBezTo>
                    <a:pt x="207" y="0"/>
                    <a:pt x="192" y="16"/>
                    <a:pt x="192" y="32"/>
                  </a:cubicBezTo>
                  <a:cubicBezTo>
                    <a:pt x="192" y="41"/>
                    <a:pt x="199" y="51"/>
                    <a:pt x="214" y="51"/>
                  </a:cubicBezTo>
                  <a:cubicBezTo>
                    <a:pt x="229" y="51"/>
                    <a:pt x="246" y="39"/>
                    <a:pt x="246" y="20"/>
                  </a:cubicBezTo>
                  <a:close/>
                  <a:moveTo>
                    <a:pt x="126" y="398"/>
                  </a:moveTo>
                  <a:cubicBezTo>
                    <a:pt x="117" y="436"/>
                    <a:pt x="89" y="468"/>
                    <a:pt x="54" y="468"/>
                  </a:cubicBezTo>
                  <a:cubicBezTo>
                    <a:pt x="48" y="468"/>
                    <a:pt x="41" y="468"/>
                    <a:pt x="34" y="464"/>
                  </a:cubicBezTo>
                  <a:cubicBezTo>
                    <a:pt x="50" y="458"/>
                    <a:pt x="54" y="444"/>
                    <a:pt x="54" y="436"/>
                  </a:cubicBezTo>
                  <a:cubicBezTo>
                    <a:pt x="54" y="422"/>
                    <a:pt x="43" y="416"/>
                    <a:pt x="32" y="416"/>
                  </a:cubicBezTo>
                  <a:cubicBezTo>
                    <a:pt x="13" y="416"/>
                    <a:pt x="0" y="431"/>
                    <a:pt x="0" y="449"/>
                  </a:cubicBezTo>
                  <a:cubicBezTo>
                    <a:pt x="0" y="470"/>
                    <a:pt x="22" y="483"/>
                    <a:pt x="57" y="483"/>
                  </a:cubicBezTo>
                  <a:cubicBezTo>
                    <a:pt x="89" y="483"/>
                    <a:pt x="155" y="463"/>
                    <a:pt x="172" y="395"/>
                  </a:cubicBezTo>
                  <a:lnTo>
                    <a:pt x="223" y="196"/>
                  </a:lnTo>
                  <a:cubicBezTo>
                    <a:pt x="223" y="191"/>
                    <a:pt x="226" y="185"/>
                    <a:pt x="226" y="175"/>
                  </a:cubicBezTo>
                  <a:cubicBezTo>
                    <a:pt x="226" y="146"/>
                    <a:pt x="199" y="124"/>
                    <a:pt x="165" y="124"/>
                  </a:cubicBezTo>
                  <a:cubicBezTo>
                    <a:pt x="104" y="124"/>
                    <a:pt x="68" y="201"/>
                    <a:pt x="68" y="209"/>
                  </a:cubicBezTo>
                  <a:cubicBezTo>
                    <a:pt x="68" y="216"/>
                    <a:pt x="74" y="216"/>
                    <a:pt x="76" y="216"/>
                  </a:cubicBezTo>
                  <a:cubicBezTo>
                    <a:pt x="83" y="216"/>
                    <a:pt x="83" y="214"/>
                    <a:pt x="89" y="206"/>
                  </a:cubicBezTo>
                  <a:cubicBezTo>
                    <a:pt x="102" y="174"/>
                    <a:pt x="131" y="140"/>
                    <a:pt x="165" y="140"/>
                  </a:cubicBezTo>
                  <a:cubicBezTo>
                    <a:pt x="178" y="140"/>
                    <a:pt x="182" y="150"/>
                    <a:pt x="182" y="167"/>
                  </a:cubicBezTo>
                  <a:cubicBezTo>
                    <a:pt x="182" y="174"/>
                    <a:pt x="181" y="181"/>
                    <a:pt x="181" y="182"/>
                  </a:cubicBezTo>
                  <a:lnTo>
                    <a:pt x="126" y="39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" name="Freeform 15"/>
            <p:cNvSpPr>
              <a:spLocks noChangeArrowheads="1"/>
            </p:cNvSpPr>
            <p:nvPr/>
          </p:nvSpPr>
          <p:spPr bwMode="auto">
            <a:xfrm>
              <a:off x="679" y="3200"/>
              <a:ext cx="48" cy="27"/>
            </a:xfrm>
            <a:custGeom>
              <a:avLst/>
              <a:gdLst>
                <a:gd name="T0" fmla="*/ 109 w 215"/>
                <a:gd name="T1" fmla="*/ 0 h 125"/>
                <a:gd name="T2" fmla="*/ 0 w 215"/>
                <a:gd name="T3" fmla="*/ 111 h 125"/>
                <a:gd name="T4" fmla="*/ 13 w 215"/>
                <a:gd name="T5" fmla="*/ 124 h 125"/>
                <a:gd name="T6" fmla="*/ 109 w 215"/>
                <a:gd name="T7" fmla="*/ 43 h 125"/>
                <a:gd name="T8" fmla="*/ 199 w 215"/>
                <a:gd name="T9" fmla="*/ 124 h 125"/>
                <a:gd name="T10" fmla="*/ 214 w 215"/>
                <a:gd name="T11" fmla="*/ 111 h 125"/>
                <a:gd name="T12" fmla="*/ 109 w 215"/>
                <a:gd name="T13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5" h="125">
                  <a:moveTo>
                    <a:pt x="109" y="0"/>
                  </a:moveTo>
                  <a:lnTo>
                    <a:pt x="0" y="111"/>
                  </a:lnTo>
                  <a:lnTo>
                    <a:pt x="13" y="124"/>
                  </a:lnTo>
                  <a:lnTo>
                    <a:pt x="109" y="43"/>
                  </a:lnTo>
                  <a:lnTo>
                    <a:pt x="199" y="124"/>
                  </a:lnTo>
                  <a:lnTo>
                    <a:pt x="214" y="111"/>
                  </a:lnTo>
                  <a:lnTo>
                    <a:pt x="109" y="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" name="Freeform 16"/>
            <p:cNvSpPr>
              <a:spLocks noChangeArrowheads="1"/>
            </p:cNvSpPr>
            <p:nvPr/>
          </p:nvSpPr>
          <p:spPr bwMode="auto">
            <a:xfrm>
              <a:off x="654" y="3245"/>
              <a:ext cx="97" cy="81"/>
            </a:xfrm>
            <a:custGeom>
              <a:avLst/>
              <a:gdLst>
                <a:gd name="T0" fmla="*/ 48 w 432"/>
                <a:gd name="T1" fmla="*/ 305 h 362"/>
                <a:gd name="T2" fmla="*/ 41 w 432"/>
                <a:gd name="T3" fmla="*/ 340 h 362"/>
                <a:gd name="T4" fmla="*/ 63 w 432"/>
                <a:gd name="T5" fmla="*/ 361 h 362"/>
                <a:gd name="T6" fmla="*/ 92 w 432"/>
                <a:gd name="T7" fmla="*/ 339 h 362"/>
                <a:gd name="T8" fmla="*/ 109 w 432"/>
                <a:gd name="T9" fmla="*/ 279 h 362"/>
                <a:gd name="T10" fmla="*/ 124 w 432"/>
                <a:gd name="T11" fmla="*/ 207 h 362"/>
                <a:gd name="T12" fmla="*/ 137 w 432"/>
                <a:gd name="T13" fmla="*/ 155 h 362"/>
                <a:gd name="T14" fmla="*/ 150 w 432"/>
                <a:gd name="T15" fmla="*/ 115 h 362"/>
                <a:gd name="T16" fmla="*/ 279 w 432"/>
                <a:gd name="T17" fmla="*/ 19 h 362"/>
                <a:gd name="T18" fmla="*/ 323 w 432"/>
                <a:gd name="T19" fmla="*/ 74 h 362"/>
                <a:gd name="T20" fmla="*/ 270 w 432"/>
                <a:gd name="T21" fmla="*/ 260 h 362"/>
                <a:gd name="T22" fmla="*/ 262 w 432"/>
                <a:gd name="T23" fmla="*/ 296 h 362"/>
                <a:gd name="T24" fmla="*/ 327 w 432"/>
                <a:gd name="T25" fmla="*/ 361 h 362"/>
                <a:gd name="T26" fmla="*/ 431 w 432"/>
                <a:gd name="T27" fmla="*/ 239 h 362"/>
                <a:gd name="T28" fmla="*/ 422 w 432"/>
                <a:gd name="T29" fmla="*/ 229 h 362"/>
                <a:gd name="T30" fmla="*/ 410 w 432"/>
                <a:gd name="T31" fmla="*/ 246 h 362"/>
                <a:gd name="T32" fmla="*/ 330 w 432"/>
                <a:gd name="T33" fmla="*/ 343 h 362"/>
                <a:gd name="T34" fmla="*/ 309 w 432"/>
                <a:gd name="T35" fmla="*/ 318 h 362"/>
                <a:gd name="T36" fmla="*/ 325 w 432"/>
                <a:gd name="T37" fmla="*/ 262 h 362"/>
                <a:gd name="T38" fmla="*/ 372 w 432"/>
                <a:gd name="T39" fmla="*/ 85 h 362"/>
                <a:gd name="T40" fmla="*/ 283 w 432"/>
                <a:gd name="T41" fmla="*/ 0 h 362"/>
                <a:gd name="T42" fmla="*/ 158 w 432"/>
                <a:gd name="T43" fmla="*/ 70 h 362"/>
                <a:gd name="T44" fmla="*/ 83 w 432"/>
                <a:gd name="T45" fmla="*/ 0 h 362"/>
                <a:gd name="T46" fmla="*/ 25 w 432"/>
                <a:gd name="T47" fmla="*/ 44 h 362"/>
                <a:gd name="T48" fmla="*/ 0 w 432"/>
                <a:gd name="T49" fmla="*/ 122 h 362"/>
                <a:gd name="T50" fmla="*/ 9 w 432"/>
                <a:gd name="T51" fmla="*/ 131 h 362"/>
                <a:gd name="T52" fmla="*/ 22 w 432"/>
                <a:gd name="T53" fmla="*/ 113 h 362"/>
                <a:gd name="T54" fmla="*/ 82 w 432"/>
                <a:gd name="T55" fmla="*/ 19 h 362"/>
                <a:gd name="T56" fmla="*/ 105 w 432"/>
                <a:gd name="T57" fmla="*/ 54 h 362"/>
                <a:gd name="T58" fmla="*/ 92 w 432"/>
                <a:gd name="T59" fmla="*/ 122 h 362"/>
                <a:gd name="T60" fmla="*/ 48 w 432"/>
                <a:gd name="T61" fmla="*/ 305 h 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32" h="362">
                  <a:moveTo>
                    <a:pt x="48" y="305"/>
                  </a:moveTo>
                  <a:cubicBezTo>
                    <a:pt x="44" y="318"/>
                    <a:pt x="41" y="337"/>
                    <a:pt x="41" y="340"/>
                  </a:cubicBezTo>
                  <a:cubicBezTo>
                    <a:pt x="41" y="354"/>
                    <a:pt x="51" y="361"/>
                    <a:pt x="63" y="361"/>
                  </a:cubicBezTo>
                  <a:cubicBezTo>
                    <a:pt x="72" y="361"/>
                    <a:pt x="89" y="354"/>
                    <a:pt x="92" y="339"/>
                  </a:cubicBezTo>
                  <a:cubicBezTo>
                    <a:pt x="92" y="339"/>
                    <a:pt x="104" y="299"/>
                    <a:pt x="109" y="279"/>
                  </a:cubicBezTo>
                  <a:lnTo>
                    <a:pt x="124" y="207"/>
                  </a:lnTo>
                  <a:cubicBezTo>
                    <a:pt x="131" y="192"/>
                    <a:pt x="136" y="174"/>
                    <a:pt x="137" y="155"/>
                  </a:cubicBezTo>
                  <a:cubicBezTo>
                    <a:pt x="143" y="143"/>
                    <a:pt x="150" y="117"/>
                    <a:pt x="150" y="115"/>
                  </a:cubicBezTo>
                  <a:cubicBezTo>
                    <a:pt x="160" y="90"/>
                    <a:pt x="203" y="19"/>
                    <a:pt x="279" y="19"/>
                  </a:cubicBezTo>
                  <a:cubicBezTo>
                    <a:pt x="316" y="19"/>
                    <a:pt x="323" y="48"/>
                    <a:pt x="323" y="74"/>
                  </a:cubicBezTo>
                  <a:cubicBezTo>
                    <a:pt x="323" y="122"/>
                    <a:pt x="283" y="226"/>
                    <a:pt x="270" y="260"/>
                  </a:cubicBezTo>
                  <a:cubicBezTo>
                    <a:pt x="264" y="277"/>
                    <a:pt x="262" y="286"/>
                    <a:pt x="262" y="296"/>
                  </a:cubicBezTo>
                  <a:cubicBezTo>
                    <a:pt x="262" y="334"/>
                    <a:pt x="291" y="361"/>
                    <a:pt x="327" y="361"/>
                  </a:cubicBezTo>
                  <a:cubicBezTo>
                    <a:pt x="401" y="361"/>
                    <a:pt x="431" y="246"/>
                    <a:pt x="431" y="239"/>
                  </a:cubicBezTo>
                  <a:cubicBezTo>
                    <a:pt x="431" y="229"/>
                    <a:pt x="424" y="229"/>
                    <a:pt x="422" y="229"/>
                  </a:cubicBezTo>
                  <a:cubicBezTo>
                    <a:pt x="416" y="229"/>
                    <a:pt x="416" y="233"/>
                    <a:pt x="410" y="246"/>
                  </a:cubicBezTo>
                  <a:cubicBezTo>
                    <a:pt x="395" y="299"/>
                    <a:pt x="368" y="343"/>
                    <a:pt x="330" y="343"/>
                  </a:cubicBezTo>
                  <a:cubicBezTo>
                    <a:pt x="316" y="343"/>
                    <a:pt x="309" y="337"/>
                    <a:pt x="309" y="318"/>
                  </a:cubicBezTo>
                  <a:cubicBezTo>
                    <a:pt x="309" y="298"/>
                    <a:pt x="318" y="277"/>
                    <a:pt x="325" y="262"/>
                  </a:cubicBezTo>
                  <a:cubicBezTo>
                    <a:pt x="340" y="219"/>
                    <a:pt x="372" y="131"/>
                    <a:pt x="372" y="85"/>
                  </a:cubicBezTo>
                  <a:cubicBezTo>
                    <a:pt x="372" y="32"/>
                    <a:pt x="339" y="0"/>
                    <a:pt x="283" y="0"/>
                  </a:cubicBezTo>
                  <a:cubicBezTo>
                    <a:pt x="209" y="0"/>
                    <a:pt x="172" y="51"/>
                    <a:pt x="158" y="70"/>
                  </a:cubicBezTo>
                  <a:cubicBezTo>
                    <a:pt x="153" y="25"/>
                    <a:pt x="120" y="0"/>
                    <a:pt x="83" y="0"/>
                  </a:cubicBezTo>
                  <a:cubicBezTo>
                    <a:pt x="48" y="0"/>
                    <a:pt x="32" y="32"/>
                    <a:pt x="25" y="44"/>
                  </a:cubicBezTo>
                  <a:cubicBezTo>
                    <a:pt x="12" y="72"/>
                    <a:pt x="0" y="120"/>
                    <a:pt x="0" y="122"/>
                  </a:cubicBezTo>
                  <a:cubicBezTo>
                    <a:pt x="0" y="131"/>
                    <a:pt x="9" y="131"/>
                    <a:pt x="9" y="131"/>
                  </a:cubicBezTo>
                  <a:cubicBezTo>
                    <a:pt x="19" y="131"/>
                    <a:pt x="19" y="131"/>
                    <a:pt x="22" y="113"/>
                  </a:cubicBezTo>
                  <a:cubicBezTo>
                    <a:pt x="36" y="57"/>
                    <a:pt x="51" y="19"/>
                    <a:pt x="82" y="19"/>
                  </a:cubicBezTo>
                  <a:cubicBezTo>
                    <a:pt x="97" y="19"/>
                    <a:pt x="105" y="27"/>
                    <a:pt x="105" y="54"/>
                  </a:cubicBezTo>
                  <a:cubicBezTo>
                    <a:pt x="105" y="70"/>
                    <a:pt x="104" y="80"/>
                    <a:pt x="92" y="122"/>
                  </a:cubicBezTo>
                  <a:lnTo>
                    <a:pt x="48" y="305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" name="Freeform 17"/>
            <p:cNvSpPr>
              <a:spLocks noChangeArrowheads="1"/>
            </p:cNvSpPr>
            <p:nvPr/>
          </p:nvSpPr>
          <p:spPr bwMode="auto">
            <a:xfrm>
              <a:off x="763" y="3268"/>
              <a:ext cx="38" cy="85"/>
            </a:xfrm>
            <a:custGeom>
              <a:avLst/>
              <a:gdLst>
                <a:gd name="T0" fmla="*/ 155 w 173"/>
                <a:gd name="T1" fmla="*/ 20 h 379"/>
                <a:gd name="T2" fmla="*/ 133 w 173"/>
                <a:gd name="T3" fmla="*/ 0 h 379"/>
                <a:gd name="T4" fmla="*/ 102 w 173"/>
                <a:gd name="T5" fmla="*/ 32 h 379"/>
                <a:gd name="T6" fmla="*/ 124 w 173"/>
                <a:gd name="T7" fmla="*/ 51 h 379"/>
                <a:gd name="T8" fmla="*/ 155 w 173"/>
                <a:gd name="T9" fmla="*/ 20 h 379"/>
                <a:gd name="T10" fmla="*/ 41 w 173"/>
                <a:gd name="T11" fmla="*/ 305 h 379"/>
                <a:gd name="T12" fmla="*/ 36 w 173"/>
                <a:gd name="T13" fmla="*/ 330 h 379"/>
                <a:gd name="T14" fmla="*/ 90 w 173"/>
                <a:gd name="T15" fmla="*/ 378 h 379"/>
                <a:gd name="T16" fmla="*/ 172 w 173"/>
                <a:gd name="T17" fmla="*/ 291 h 379"/>
                <a:gd name="T18" fmla="*/ 163 w 173"/>
                <a:gd name="T19" fmla="*/ 283 h 379"/>
                <a:gd name="T20" fmla="*/ 152 w 173"/>
                <a:gd name="T21" fmla="*/ 293 h 379"/>
                <a:gd name="T22" fmla="*/ 90 w 173"/>
                <a:gd name="T23" fmla="*/ 361 h 379"/>
                <a:gd name="T24" fmla="*/ 76 w 173"/>
                <a:gd name="T25" fmla="*/ 340 h 379"/>
                <a:gd name="T26" fmla="*/ 85 w 173"/>
                <a:gd name="T27" fmla="*/ 305 h 379"/>
                <a:gd name="T28" fmla="*/ 104 w 173"/>
                <a:gd name="T29" fmla="*/ 260 h 379"/>
                <a:gd name="T30" fmla="*/ 131 w 173"/>
                <a:gd name="T31" fmla="*/ 191 h 379"/>
                <a:gd name="T32" fmla="*/ 136 w 173"/>
                <a:gd name="T33" fmla="*/ 172 h 379"/>
                <a:gd name="T34" fmla="*/ 82 w 173"/>
                <a:gd name="T35" fmla="*/ 124 h 379"/>
                <a:gd name="T36" fmla="*/ 0 w 173"/>
                <a:gd name="T37" fmla="*/ 209 h 379"/>
                <a:gd name="T38" fmla="*/ 9 w 173"/>
                <a:gd name="T39" fmla="*/ 216 h 379"/>
                <a:gd name="T40" fmla="*/ 20 w 173"/>
                <a:gd name="T41" fmla="*/ 207 h 379"/>
                <a:gd name="T42" fmla="*/ 80 w 173"/>
                <a:gd name="T43" fmla="*/ 140 h 379"/>
                <a:gd name="T44" fmla="*/ 95 w 173"/>
                <a:gd name="T45" fmla="*/ 160 h 379"/>
                <a:gd name="T46" fmla="*/ 76 w 173"/>
                <a:gd name="T47" fmla="*/ 214 h 379"/>
                <a:gd name="T48" fmla="*/ 41 w 173"/>
                <a:gd name="T49" fmla="*/ 305 h 3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73" h="379">
                  <a:moveTo>
                    <a:pt x="155" y="20"/>
                  </a:moveTo>
                  <a:cubicBezTo>
                    <a:pt x="155" y="12"/>
                    <a:pt x="150" y="0"/>
                    <a:pt x="133" y="0"/>
                  </a:cubicBezTo>
                  <a:cubicBezTo>
                    <a:pt x="117" y="0"/>
                    <a:pt x="102" y="13"/>
                    <a:pt x="102" y="32"/>
                  </a:cubicBezTo>
                  <a:cubicBezTo>
                    <a:pt x="102" y="41"/>
                    <a:pt x="109" y="51"/>
                    <a:pt x="124" y="51"/>
                  </a:cubicBezTo>
                  <a:cubicBezTo>
                    <a:pt x="140" y="51"/>
                    <a:pt x="155" y="36"/>
                    <a:pt x="155" y="20"/>
                  </a:cubicBezTo>
                  <a:close/>
                  <a:moveTo>
                    <a:pt x="41" y="305"/>
                  </a:moveTo>
                  <a:cubicBezTo>
                    <a:pt x="39" y="311"/>
                    <a:pt x="36" y="318"/>
                    <a:pt x="36" y="330"/>
                  </a:cubicBezTo>
                  <a:cubicBezTo>
                    <a:pt x="36" y="354"/>
                    <a:pt x="58" y="378"/>
                    <a:pt x="90" y="378"/>
                  </a:cubicBezTo>
                  <a:cubicBezTo>
                    <a:pt x="146" y="378"/>
                    <a:pt x="172" y="298"/>
                    <a:pt x="172" y="291"/>
                  </a:cubicBezTo>
                  <a:cubicBezTo>
                    <a:pt x="172" y="283"/>
                    <a:pt x="163" y="283"/>
                    <a:pt x="163" y="283"/>
                  </a:cubicBezTo>
                  <a:cubicBezTo>
                    <a:pt x="153" y="283"/>
                    <a:pt x="153" y="286"/>
                    <a:pt x="152" y="293"/>
                  </a:cubicBezTo>
                  <a:cubicBezTo>
                    <a:pt x="137" y="337"/>
                    <a:pt x="113" y="361"/>
                    <a:pt x="90" y="361"/>
                  </a:cubicBezTo>
                  <a:cubicBezTo>
                    <a:pt x="80" y="361"/>
                    <a:pt x="76" y="352"/>
                    <a:pt x="76" y="340"/>
                  </a:cubicBezTo>
                  <a:cubicBezTo>
                    <a:pt x="76" y="327"/>
                    <a:pt x="82" y="318"/>
                    <a:pt x="85" y="305"/>
                  </a:cubicBezTo>
                  <a:cubicBezTo>
                    <a:pt x="92" y="289"/>
                    <a:pt x="97" y="276"/>
                    <a:pt x="104" y="260"/>
                  </a:cubicBezTo>
                  <a:cubicBezTo>
                    <a:pt x="109" y="246"/>
                    <a:pt x="129" y="196"/>
                    <a:pt x="131" y="191"/>
                  </a:cubicBezTo>
                  <a:cubicBezTo>
                    <a:pt x="133" y="182"/>
                    <a:pt x="136" y="175"/>
                    <a:pt x="136" y="172"/>
                  </a:cubicBezTo>
                  <a:cubicBezTo>
                    <a:pt x="136" y="144"/>
                    <a:pt x="113" y="124"/>
                    <a:pt x="82" y="124"/>
                  </a:cubicBezTo>
                  <a:cubicBezTo>
                    <a:pt x="25" y="124"/>
                    <a:pt x="0" y="201"/>
                    <a:pt x="0" y="209"/>
                  </a:cubicBezTo>
                  <a:cubicBezTo>
                    <a:pt x="0" y="216"/>
                    <a:pt x="7" y="216"/>
                    <a:pt x="9" y="216"/>
                  </a:cubicBezTo>
                  <a:cubicBezTo>
                    <a:pt x="19" y="216"/>
                    <a:pt x="19" y="214"/>
                    <a:pt x="20" y="207"/>
                  </a:cubicBezTo>
                  <a:cubicBezTo>
                    <a:pt x="34" y="160"/>
                    <a:pt x="58" y="140"/>
                    <a:pt x="80" y="140"/>
                  </a:cubicBezTo>
                  <a:cubicBezTo>
                    <a:pt x="89" y="140"/>
                    <a:pt x="95" y="144"/>
                    <a:pt x="95" y="160"/>
                  </a:cubicBezTo>
                  <a:cubicBezTo>
                    <a:pt x="95" y="172"/>
                    <a:pt x="90" y="181"/>
                    <a:pt x="76" y="214"/>
                  </a:cubicBezTo>
                  <a:lnTo>
                    <a:pt x="41" y="30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" name="Freeform 18"/>
            <p:cNvSpPr>
              <a:spLocks noChangeArrowheads="1"/>
            </p:cNvSpPr>
            <p:nvPr/>
          </p:nvSpPr>
          <p:spPr bwMode="auto">
            <a:xfrm>
              <a:off x="847" y="3200"/>
              <a:ext cx="48" cy="27"/>
            </a:xfrm>
            <a:custGeom>
              <a:avLst/>
              <a:gdLst>
                <a:gd name="T0" fmla="*/ 109 w 215"/>
                <a:gd name="T1" fmla="*/ 0 h 125"/>
                <a:gd name="T2" fmla="*/ 0 w 215"/>
                <a:gd name="T3" fmla="*/ 111 h 125"/>
                <a:gd name="T4" fmla="*/ 13 w 215"/>
                <a:gd name="T5" fmla="*/ 124 h 125"/>
                <a:gd name="T6" fmla="*/ 109 w 215"/>
                <a:gd name="T7" fmla="*/ 43 h 125"/>
                <a:gd name="T8" fmla="*/ 199 w 215"/>
                <a:gd name="T9" fmla="*/ 124 h 125"/>
                <a:gd name="T10" fmla="*/ 214 w 215"/>
                <a:gd name="T11" fmla="*/ 111 h 125"/>
                <a:gd name="T12" fmla="*/ 109 w 215"/>
                <a:gd name="T13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5" h="125">
                  <a:moveTo>
                    <a:pt x="109" y="0"/>
                  </a:moveTo>
                  <a:lnTo>
                    <a:pt x="0" y="111"/>
                  </a:lnTo>
                  <a:lnTo>
                    <a:pt x="13" y="124"/>
                  </a:lnTo>
                  <a:lnTo>
                    <a:pt x="109" y="43"/>
                  </a:lnTo>
                  <a:lnTo>
                    <a:pt x="199" y="124"/>
                  </a:lnTo>
                  <a:lnTo>
                    <a:pt x="214" y="111"/>
                  </a:lnTo>
                  <a:lnTo>
                    <a:pt x="109" y="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Freeform 19"/>
            <p:cNvSpPr>
              <a:spLocks noChangeArrowheads="1"/>
            </p:cNvSpPr>
            <p:nvPr/>
          </p:nvSpPr>
          <p:spPr bwMode="auto">
            <a:xfrm>
              <a:off x="823" y="3245"/>
              <a:ext cx="97" cy="81"/>
            </a:xfrm>
            <a:custGeom>
              <a:avLst/>
              <a:gdLst>
                <a:gd name="T0" fmla="*/ 48 w 432"/>
                <a:gd name="T1" fmla="*/ 305 h 362"/>
                <a:gd name="T2" fmla="*/ 41 w 432"/>
                <a:gd name="T3" fmla="*/ 340 h 362"/>
                <a:gd name="T4" fmla="*/ 63 w 432"/>
                <a:gd name="T5" fmla="*/ 361 h 362"/>
                <a:gd name="T6" fmla="*/ 92 w 432"/>
                <a:gd name="T7" fmla="*/ 339 h 362"/>
                <a:gd name="T8" fmla="*/ 105 w 432"/>
                <a:gd name="T9" fmla="*/ 279 h 362"/>
                <a:gd name="T10" fmla="*/ 124 w 432"/>
                <a:gd name="T11" fmla="*/ 207 h 362"/>
                <a:gd name="T12" fmla="*/ 137 w 432"/>
                <a:gd name="T13" fmla="*/ 155 h 362"/>
                <a:gd name="T14" fmla="*/ 150 w 432"/>
                <a:gd name="T15" fmla="*/ 115 h 362"/>
                <a:gd name="T16" fmla="*/ 277 w 432"/>
                <a:gd name="T17" fmla="*/ 19 h 362"/>
                <a:gd name="T18" fmla="*/ 320 w 432"/>
                <a:gd name="T19" fmla="*/ 74 h 362"/>
                <a:gd name="T20" fmla="*/ 269 w 432"/>
                <a:gd name="T21" fmla="*/ 260 h 362"/>
                <a:gd name="T22" fmla="*/ 262 w 432"/>
                <a:gd name="T23" fmla="*/ 296 h 362"/>
                <a:gd name="T24" fmla="*/ 325 w 432"/>
                <a:gd name="T25" fmla="*/ 361 h 362"/>
                <a:gd name="T26" fmla="*/ 431 w 432"/>
                <a:gd name="T27" fmla="*/ 239 h 362"/>
                <a:gd name="T28" fmla="*/ 420 w 432"/>
                <a:gd name="T29" fmla="*/ 229 h 362"/>
                <a:gd name="T30" fmla="*/ 409 w 432"/>
                <a:gd name="T31" fmla="*/ 246 h 362"/>
                <a:gd name="T32" fmla="*/ 327 w 432"/>
                <a:gd name="T33" fmla="*/ 343 h 362"/>
                <a:gd name="T34" fmla="*/ 309 w 432"/>
                <a:gd name="T35" fmla="*/ 318 h 362"/>
                <a:gd name="T36" fmla="*/ 323 w 432"/>
                <a:gd name="T37" fmla="*/ 262 h 362"/>
                <a:gd name="T38" fmla="*/ 369 w 432"/>
                <a:gd name="T39" fmla="*/ 85 h 362"/>
                <a:gd name="T40" fmla="*/ 279 w 432"/>
                <a:gd name="T41" fmla="*/ 0 h 362"/>
                <a:gd name="T42" fmla="*/ 155 w 432"/>
                <a:gd name="T43" fmla="*/ 70 h 362"/>
                <a:gd name="T44" fmla="*/ 83 w 432"/>
                <a:gd name="T45" fmla="*/ 0 h 362"/>
                <a:gd name="T46" fmla="*/ 25 w 432"/>
                <a:gd name="T47" fmla="*/ 44 h 362"/>
                <a:gd name="T48" fmla="*/ 0 w 432"/>
                <a:gd name="T49" fmla="*/ 122 h 362"/>
                <a:gd name="T50" fmla="*/ 9 w 432"/>
                <a:gd name="T51" fmla="*/ 131 h 362"/>
                <a:gd name="T52" fmla="*/ 22 w 432"/>
                <a:gd name="T53" fmla="*/ 113 h 362"/>
                <a:gd name="T54" fmla="*/ 82 w 432"/>
                <a:gd name="T55" fmla="*/ 19 h 362"/>
                <a:gd name="T56" fmla="*/ 105 w 432"/>
                <a:gd name="T57" fmla="*/ 54 h 362"/>
                <a:gd name="T58" fmla="*/ 92 w 432"/>
                <a:gd name="T59" fmla="*/ 122 h 362"/>
                <a:gd name="T60" fmla="*/ 48 w 432"/>
                <a:gd name="T61" fmla="*/ 305 h 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32" h="362">
                  <a:moveTo>
                    <a:pt x="48" y="305"/>
                  </a:moveTo>
                  <a:cubicBezTo>
                    <a:pt x="44" y="318"/>
                    <a:pt x="41" y="337"/>
                    <a:pt x="41" y="340"/>
                  </a:cubicBezTo>
                  <a:cubicBezTo>
                    <a:pt x="41" y="354"/>
                    <a:pt x="51" y="361"/>
                    <a:pt x="63" y="361"/>
                  </a:cubicBezTo>
                  <a:cubicBezTo>
                    <a:pt x="72" y="361"/>
                    <a:pt x="85" y="354"/>
                    <a:pt x="92" y="339"/>
                  </a:cubicBezTo>
                  <a:cubicBezTo>
                    <a:pt x="92" y="339"/>
                    <a:pt x="102" y="299"/>
                    <a:pt x="105" y="279"/>
                  </a:cubicBezTo>
                  <a:lnTo>
                    <a:pt x="124" y="207"/>
                  </a:lnTo>
                  <a:cubicBezTo>
                    <a:pt x="129" y="192"/>
                    <a:pt x="133" y="174"/>
                    <a:pt x="137" y="155"/>
                  </a:cubicBezTo>
                  <a:cubicBezTo>
                    <a:pt x="143" y="143"/>
                    <a:pt x="146" y="117"/>
                    <a:pt x="150" y="115"/>
                  </a:cubicBezTo>
                  <a:cubicBezTo>
                    <a:pt x="160" y="90"/>
                    <a:pt x="203" y="19"/>
                    <a:pt x="277" y="19"/>
                  </a:cubicBezTo>
                  <a:cubicBezTo>
                    <a:pt x="314" y="19"/>
                    <a:pt x="320" y="48"/>
                    <a:pt x="320" y="74"/>
                  </a:cubicBezTo>
                  <a:cubicBezTo>
                    <a:pt x="320" y="122"/>
                    <a:pt x="283" y="226"/>
                    <a:pt x="269" y="260"/>
                  </a:cubicBezTo>
                  <a:cubicBezTo>
                    <a:pt x="262" y="277"/>
                    <a:pt x="262" y="286"/>
                    <a:pt x="262" y="296"/>
                  </a:cubicBezTo>
                  <a:cubicBezTo>
                    <a:pt x="262" y="334"/>
                    <a:pt x="289" y="361"/>
                    <a:pt x="325" y="361"/>
                  </a:cubicBezTo>
                  <a:cubicBezTo>
                    <a:pt x="400" y="361"/>
                    <a:pt x="431" y="246"/>
                    <a:pt x="431" y="239"/>
                  </a:cubicBezTo>
                  <a:cubicBezTo>
                    <a:pt x="431" y="229"/>
                    <a:pt x="422" y="229"/>
                    <a:pt x="420" y="229"/>
                  </a:cubicBezTo>
                  <a:cubicBezTo>
                    <a:pt x="413" y="229"/>
                    <a:pt x="413" y="233"/>
                    <a:pt x="409" y="246"/>
                  </a:cubicBezTo>
                  <a:cubicBezTo>
                    <a:pt x="393" y="299"/>
                    <a:pt x="366" y="343"/>
                    <a:pt x="327" y="343"/>
                  </a:cubicBezTo>
                  <a:cubicBezTo>
                    <a:pt x="314" y="343"/>
                    <a:pt x="309" y="337"/>
                    <a:pt x="309" y="318"/>
                  </a:cubicBezTo>
                  <a:cubicBezTo>
                    <a:pt x="309" y="298"/>
                    <a:pt x="316" y="277"/>
                    <a:pt x="323" y="262"/>
                  </a:cubicBezTo>
                  <a:cubicBezTo>
                    <a:pt x="339" y="219"/>
                    <a:pt x="369" y="131"/>
                    <a:pt x="369" y="85"/>
                  </a:cubicBezTo>
                  <a:cubicBezTo>
                    <a:pt x="369" y="32"/>
                    <a:pt x="337" y="0"/>
                    <a:pt x="279" y="0"/>
                  </a:cubicBezTo>
                  <a:cubicBezTo>
                    <a:pt x="207" y="0"/>
                    <a:pt x="170" y="51"/>
                    <a:pt x="155" y="70"/>
                  </a:cubicBezTo>
                  <a:cubicBezTo>
                    <a:pt x="152" y="25"/>
                    <a:pt x="120" y="0"/>
                    <a:pt x="83" y="0"/>
                  </a:cubicBezTo>
                  <a:cubicBezTo>
                    <a:pt x="48" y="0"/>
                    <a:pt x="32" y="32"/>
                    <a:pt x="25" y="44"/>
                  </a:cubicBezTo>
                  <a:cubicBezTo>
                    <a:pt x="12" y="72"/>
                    <a:pt x="0" y="120"/>
                    <a:pt x="0" y="122"/>
                  </a:cubicBezTo>
                  <a:cubicBezTo>
                    <a:pt x="0" y="131"/>
                    <a:pt x="9" y="131"/>
                    <a:pt x="9" y="131"/>
                  </a:cubicBezTo>
                  <a:cubicBezTo>
                    <a:pt x="19" y="131"/>
                    <a:pt x="19" y="131"/>
                    <a:pt x="22" y="113"/>
                  </a:cubicBezTo>
                  <a:cubicBezTo>
                    <a:pt x="36" y="57"/>
                    <a:pt x="51" y="19"/>
                    <a:pt x="82" y="19"/>
                  </a:cubicBezTo>
                  <a:cubicBezTo>
                    <a:pt x="97" y="19"/>
                    <a:pt x="105" y="27"/>
                    <a:pt x="105" y="54"/>
                  </a:cubicBezTo>
                  <a:cubicBezTo>
                    <a:pt x="105" y="70"/>
                    <a:pt x="104" y="80"/>
                    <a:pt x="92" y="122"/>
                  </a:cubicBezTo>
                  <a:lnTo>
                    <a:pt x="48" y="305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Freeform 20"/>
            <p:cNvSpPr>
              <a:spLocks noChangeArrowheads="1"/>
            </p:cNvSpPr>
            <p:nvPr/>
          </p:nvSpPr>
          <p:spPr bwMode="auto">
            <a:xfrm>
              <a:off x="925" y="3268"/>
              <a:ext cx="55" cy="109"/>
            </a:xfrm>
            <a:custGeom>
              <a:avLst/>
              <a:gdLst>
                <a:gd name="T0" fmla="*/ 246 w 247"/>
                <a:gd name="T1" fmla="*/ 20 h 484"/>
                <a:gd name="T2" fmla="*/ 223 w 247"/>
                <a:gd name="T3" fmla="*/ 0 h 484"/>
                <a:gd name="T4" fmla="*/ 192 w 247"/>
                <a:gd name="T5" fmla="*/ 32 h 484"/>
                <a:gd name="T6" fmla="*/ 214 w 247"/>
                <a:gd name="T7" fmla="*/ 51 h 484"/>
                <a:gd name="T8" fmla="*/ 246 w 247"/>
                <a:gd name="T9" fmla="*/ 20 h 484"/>
                <a:gd name="T10" fmla="*/ 126 w 247"/>
                <a:gd name="T11" fmla="*/ 398 h 484"/>
                <a:gd name="T12" fmla="*/ 54 w 247"/>
                <a:gd name="T13" fmla="*/ 468 h 484"/>
                <a:gd name="T14" fmla="*/ 34 w 247"/>
                <a:gd name="T15" fmla="*/ 464 h 484"/>
                <a:gd name="T16" fmla="*/ 54 w 247"/>
                <a:gd name="T17" fmla="*/ 436 h 484"/>
                <a:gd name="T18" fmla="*/ 32 w 247"/>
                <a:gd name="T19" fmla="*/ 416 h 484"/>
                <a:gd name="T20" fmla="*/ 0 w 247"/>
                <a:gd name="T21" fmla="*/ 449 h 484"/>
                <a:gd name="T22" fmla="*/ 57 w 247"/>
                <a:gd name="T23" fmla="*/ 483 h 484"/>
                <a:gd name="T24" fmla="*/ 172 w 247"/>
                <a:gd name="T25" fmla="*/ 395 h 484"/>
                <a:gd name="T26" fmla="*/ 223 w 247"/>
                <a:gd name="T27" fmla="*/ 196 h 484"/>
                <a:gd name="T28" fmla="*/ 226 w 247"/>
                <a:gd name="T29" fmla="*/ 175 h 484"/>
                <a:gd name="T30" fmla="*/ 165 w 247"/>
                <a:gd name="T31" fmla="*/ 124 h 484"/>
                <a:gd name="T32" fmla="*/ 68 w 247"/>
                <a:gd name="T33" fmla="*/ 209 h 484"/>
                <a:gd name="T34" fmla="*/ 76 w 247"/>
                <a:gd name="T35" fmla="*/ 216 h 484"/>
                <a:gd name="T36" fmla="*/ 89 w 247"/>
                <a:gd name="T37" fmla="*/ 206 h 484"/>
                <a:gd name="T38" fmla="*/ 163 w 247"/>
                <a:gd name="T39" fmla="*/ 140 h 484"/>
                <a:gd name="T40" fmla="*/ 182 w 247"/>
                <a:gd name="T41" fmla="*/ 167 h 484"/>
                <a:gd name="T42" fmla="*/ 181 w 247"/>
                <a:gd name="T43" fmla="*/ 182 h 484"/>
                <a:gd name="T44" fmla="*/ 126 w 247"/>
                <a:gd name="T45" fmla="*/ 398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47" h="484">
                  <a:moveTo>
                    <a:pt x="246" y="20"/>
                  </a:moveTo>
                  <a:cubicBezTo>
                    <a:pt x="246" y="12"/>
                    <a:pt x="239" y="0"/>
                    <a:pt x="223" y="0"/>
                  </a:cubicBezTo>
                  <a:cubicBezTo>
                    <a:pt x="207" y="0"/>
                    <a:pt x="192" y="16"/>
                    <a:pt x="192" y="32"/>
                  </a:cubicBezTo>
                  <a:cubicBezTo>
                    <a:pt x="192" y="41"/>
                    <a:pt x="199" y="51"/>
                    <a:pt x="214" y="51"/>
                  </a:cubicBezTo>
                  <a:cubicBezTo>
                    <a:pt x="229" y="51"/>
                    <a:pt x="246" y="39"/>
                    <a:pt x="246" y="20"/>
                  </a:cubicBezTo>
                  <a:close/>
                  <a:moveTo>
                    <a:pt x="126" y="398"/>
                  </a:moveTo>
                  <a:cubicBezTo>
                    <a:pt x="117" y="436"/>
                    <a:pt x="89" y="468"/>
                    <a:pt x="54" y="468"/>
                  </a:cubicBezTo>
                  <a:cubicBezTo>
                    <a:pt x="48" y="468"/>
                    <a:pt x="41" y="468"/>
                    <a:pt x="34" y="464"/>
                  </a:cubicBezTo>
                  <a:cubicBezTo>
                    <a:pt x="50" y="458"/>
                    <a:pt x="54" y="444"/>
                    <a:pt x="54" y="436"/>
                  </a:cubicBezTo>
                  <a:cubicBezTo>
                    <a:pt x="54" y="422"/>
                    <a:pt x="43" y="416"/>
                    <a:pt x="32" y="416"/>
                  </a:cubicBezTo>
                  <a:cubicBezTo>
                    <a:pt x="13" y="416"/>
                    <a:pt x="0" y="431"/>
                    <a:pt x="0" y="449"/>
                  </a:cubicBezTo>
                  <a:cubicBezTo>
                    <a:pt x="0" y="470"/>
                    <a:pt x="22" y="483"/>
                    <a:pt x="57" y="483"/>
                  </a:cubicBezTo>
                  <a:cubicBezTo>
                    <a:pt x="89" y="483"/>
                    <a:pt x="155" y="463"/>
                    <a:pt x="172" y="395"/>
                  </a:cubicBezTo>
                  <a:lnTo>
                    <a:pt x="223" y="196"/>
                  </a:lnTo>
                  <a:cubicBezTo>
                    <a:pt x="223" y="191"/>
                    <a:pt x="226" y="185"/>
                    <a:pt x="226" y="175"/>
                  </a:cubicBezTo>
                  <a:cubicBezTo>
                    <a:pt x="226" y="146"/>
                    <a:pt x="199" y="124"/>
                    <a:pt x="165" y="124"/>
                  </a:cubicBezTo>
                  <a:cubicBezTo>
                    <a:pt x="104" y="124"/>
                    <a:pt x="68" y="201"/>
                    <a:pt x="68" y="209"/>
                  </a:cubicBezTo>
                  <a:cubicBezTo>
                    <a:pt x="68" y="216"/>
                    <a:pt x="74" y="216"/>
                    <a:pt x="76" y="216"/>
                  </a:cubicBezTo>
                  <a:cubicBezTo>
                    <a:pt x="83" y="216"/>
                    <a:pt x="83" y="214"/>
                    <a:pt x="89" y="206"/>
                  </a:cubicBezTo>
                  <a:cubicBezTo>
                    <a:pt x="102" y="174"/>
                    <a:pt x="131" y="140"/>
                    <a:pt x="163" y="140"/>
                  </a:cubicBezTo>
                  <a:cubicBezTo>
                    <a:pt x="178" y="140"/>
                    <a:pt x="182" y="150"/>
                    <a:pt x="182" y="167"/>
                  </a:cubicBezTo>
                  <a:cubicBezTo>
                    <a:pt x="182" y="174"/>
                    <a:pt x="181" y="181"/>
                    <a:pt x="181" y="182"/>
                  </a:cubicBezTo>
                  <a:lnTo>
                    <a:pt x="126" y="39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pic>
        <p:nvPicPr>
          <p:cNvPr id="46" name="Grafik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372" y="5476662"/>
            <a:ext cx="1822167" cy="303821"/>
          </a:xfrm>
          <a:prstGeom prst="rect">
            <a:avLst/>
          </a:prstGeom>
        </p:spPr>
      </p:pic>
      <p:pic>
        <p:nvPicPr>
          <p:cNvPr id="47" name="Grafik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7534" y="5361356"/>
            <a:ext cx="3261191" cy="390998"/>
          </a:xfrm>
          <a:prstGeom prst="rect">
            <a:avLst/>
          </a:prstGeom>
        </p:spPr>
      </p:pic>
      <p:pic>
        <p:nvPicPr>
          <p:cNvPr id="48" name="Grafik 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358" y="5998316"/>
            <a:ext cx="938756" cy="614945"/>
          </a:xfrm>
          <a:prstGeom prst="rect">
            <a:avLst/>
          </a:prstGeom>
        </p:spPr>
      </p:pic>
      <p:pic>
        <p:nvPicPr>
          <p:cNvPr id="49" name="Grafik 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1351" y="5986521"/>
            <a:ext cx="906424" cy="593937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2789" y="2079197"/>
            <a:ext cx="2646148" cy="1349803"/>
          </a:xfrm>
          <a:prstGeom prst="rect">
            <a:avLst/>
          </a:prstGeom>
        </p:spPr>
      </p:pic>
      <p:sp>
        <p:nvSpPr>
          <p:cNvPr id="54" name="Textfeld 530"/>
          <p:cNvSpPr txBox="1"/>
          <p:nvPr/>
        </p:nvSpPr>
        <p:spPr>
          <a:xfrm>
            <a:off x="7653061" y="1494335"/>
            <a:ext cx="31507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Random atom positions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6049142" y="5998316"/>
                <a:ext cx="1049583" cy="6034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p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∥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e>
                            <m:sup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⊥</m:t>
                              </m:r>
                            </m:sup>
                          </m:sSup>
                        </m:den>
                      </m:f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−0.7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9142" y="5998316"/>
                <a:ext cx="1049583" cy="60343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Rectangle 54">
            <a:extLst>
              <a:ext uri="{FF2B5EF4-FFF2-40B4-BE49-F238E27FC236}">
                <a16:creationId xmlns:a16="http://schemas.microsoft.com/office/drawing/2014/main" id="{8AC41EB9-0B32-4299-B358-9EE1BECD544B}"/>
              </a:ext>
            </a:extLst>
          </p:cNvPr>
          <p:cNvSpPr/>
          <p:nvPr/>
        </p:nvSpPr>
        <p:spPr>
          <a:xfrm>
            <a:off x="-1192568" y="1956000"/>
            <a:ext cx="2093844" cy="467091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228272F7-D936-4AD9-B81E-F1DF205345B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843834" y="3752207"/>
            <a:ext cx="3690927" cy="166357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820C617-042F-4113-8494-989B05C4E615}"/>
                  </a:ext>
                </a:extLst>
              </p:cNvPr>
              <p:cNvSpPr txBox="1"/>
              <p:nvPr/>
            </p:nvSpPr>
            <p:spPr>
              <a:xfrm>
                <a:off x="7454514" y="5752354"/>
                <a:ext cx="706412" cy="3087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Ω</m:t>
                      </m:r>
                      <m:sSubSup>
                        <m:sSub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bSup>
                    </m:oMath>
                  </m:oMathPara>
                </a14:m>
                <a:endParaRPr lang="en-DE" sz="20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820C617-042F-4113-8494-989B05C4E6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4514" y="5752354"/>
                <a:ext cx="706412" cy="308739"/>
              </a:xfrm>
              <a:prstGeom prst="rect">
                <a:avLst/>
              </a:prstGeom>
              <a:blipFill>
                <a:blip r:embed="rId14"/>
                <a:stretch>
                  <a:fillRect l="-7759" b="-2200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Textfeld 530">
            <a:extLst>
              <a:ext uri="{FF2B5EF4-FFF2-40B4-BE49-F238E27FC236}">
                <a16:creationId xmlns:a16="http://schemas.microsoft.com/office/drawing/2014/main" id="{43DDC336-B5AA-B915-7B6E-00454508B8AE}"/>
              </a:ext>
            </a:extLst>
          </p:cNvPr>
          <p:cNvSpPr txBox="1"/>
          <p:nvPr/>
        </p:nvSpPr>
        <p:spPr>
          <a:xfrm>
            <a:off x="8582642" y="5659708"/>
            <a:ext cx="33952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Tunable disorder strength</a:t>
            </a:r>
          </a:p>
        </p:txBody>
      </p:sp>
    </p:spTree>
    <p:extLst>
      <p:ext uri="{BB962C8B-B14F-4D97-AF65-F5344CB8AC3E}">
        <p14:creationId xmlns:p14="http://schemas.microsoft.com/office/powerpoint/2010/main" val="13690449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3500EC1-064F-43FC-957A-022B1C7546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07485"/>
            <a:ext cx="10515600" cy="1325563"/>
          </a:xfrm>
        </p:spPr>
        <p:txBody>
          <a:bodyPr/>
          <a:lstStyle/>
          <a:p>
            <a:r>
              <a:rPr lang="en-US" dirty="0"/>
              <a:t>Typical experimental sequence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737CDA5D-FBCB-4E63-8614-952C3460477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3427"/>
          <a:stretch/>
        </p:blipFill>
        <p:spPr>
          <a:xfrm>
            <a:off x="1412235" y="1347234"/>
            <a:ext cx="9144000" cy="4236485"/>
          </a:xfrm>
          <a:prstGeom prst="rect">
            <a:avLst/>
          </a:prstGeom>
        </p:spPr>
      </p:pic>
      <p:sp>
        <p:nvSpPr>
          <p:cNvPr id="22" name="Rechteck 21">
            <a:extLst>
              <a:ext uri="{FF2B5EF4-FFF2-40B4-BE49-F238E27FC236}">
                <a16:creationId xmlns:a16="http://schemas.microsoft.com/office/drawing/2014/main" id="{BED89202-EC03-4563-BCE7-F87CB2F95D04}"/>
              </a:ext>
            </a:extLst>
          </p:cNvPr>
          <p:cNvSpPr/>
          <p:nvPr/>
        </p:nvSpPr>
        <p:spPr>
          <a:xfrm>
            <a:off x="8760681" y="2626562"/>
            <a:ext cx="1656184" cy="26642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C83E1FC3-231D-408C-9AA6-06FCE12E3C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5921" y="2204865"/>
            <a:ext cx="1216631" cy="885159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06CFA232-692A-4833-8251-5DA232972D83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356"/>
          <a:stretch/>
        </p:blipFill>
        <p:spPr>
          <a:xfrm>
            <a:off x="1991738" y="4941169"/>
            <a:ext cx="1079927" cy="121420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15A80427-DE1E-46D2-98DC-1AA6A14A0173}"/>
              </a:ext>
            </a:extLst>
          </p:cNvPr>
          <p:cNvGrpSpPr/>
          <p:nvPr/>
        </p:nvGrpSpPr>
        <p:grpSpPr>
          <a:xfrm>
            <a:off x="8814632" y="2647443"/>
            <a:ext cx="1439774" cy="1988840"/>
            <a:chOff x="4355976" y="1361786"/>
            <a:chExt cx="1439774" cy="1988840"/>
          </a:xfrm>
        </p:grpSpPr>
        <p:pic>
          <p:nvPicPr>
            <p:cNvPr id="13" name="Grafik 12">
              <a:extLst>
                <a:ext uri="{FF2B5EF4-FFF2-40B4-BE49-F238E27FC236}">
                  <a16:creationId xmlns:a16="http://schemas.microsoft.com/office/drawing/2014/main" id="{E0B7EBDE-2E8D-453C-B7EB-1DF495FAE22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355976" y="1361786"/>
              <a:ext cx="1389571" cy="1988840"/>
            </a:xfrm>
            <a:prstGeom prst="rect">
              <a:avLst/>
            </a:prstGeom>
          </p:spPr>
        </p:pic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E69A81B0-ADEB-4BBD-9B83-8B5A7BA09AC7}"/>
                </a:ext>
              </a:extLst>
            </p:cNvPr>
            <p:cNvSpPr/>
            <p:nvPr/>
          </p:nvSpPr>
          <p:spPr>
            <a:xfrm>
              <a:off x="5435710" y="1382804"/>
              <a:ext cx="360040" cy="699062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" name="Grafik 14" descr="\documentclass{article}&#10;\usepackage{amsmath}&#10;\usepackage{braket}&#10;&#10;\pagestyle{empty}&#10;\begin{document}&#10;&#10;&#10;\begin{equation*}&#10;\ket{48P}&#10;\end{equation*}&#10;&#10;\end{document}" title="IguanaTex Bitmap Display">
              <a:extLst>
                <a:ext uri="{FF2B5EF4-FFF2-40B4-BE49-F238E27FC236}">
                  <a16:creationId xmlns:a16="http://schemas.microsoft.com/office/drawing/2014/main" id="{C920FA80-2889-4757-B803-A3C738CFBF40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73215" y="1478881"/>
              <a:ext cx="310897" cy="140750"/>
            </a:xfrm>
            <a:prstGeom prst="rect">
              <a:avLst/>
            </a:prstGeom>
          </p:spPr>
        </p:pic>
        <p:pic>
          <p:nvPicPr>
            <p:cNvPr id="16" name="Grafik 15" descr="\documentclass{article}&#10;\usepackage{amsmath}&#10;\usepackage{braket}&#10;&#10;\pagestyle{empty}&#10;\begin{document}&#10;&#10;&#10;\begin{equation*}&#10;\ket{48S}&#10;\end{equation*}&#10;&#10;\end{document}" title="IguanaTex Bitmap Display">
              <a:extLst>
                <a:ext uri="{FF2B5EF4-FFF2-40B4-BE49-F238E27FC236}">
                  <a16:creationId xmlns:a16="http://schemas.microsoft.com/office/drawing/2014/main" id="{E89BF311-93C3-4FE3-AE28-2AC3B630C78B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73214" y="1899182"/>
              <a:ext cx="295731" cy="140750"/>
            </a:xfrm>
            <a:prstGeom prst="rect">
              <a:avLst/>
            </a:prstGeom>
          </p:spPr>
        </p:pic>
      </p:grpSp>
      <p:sp>
        <p:nvSpPr>
          <p:cNvPr id="23" name="Text Box 4">
            <a:extLst>
              <a:ext uri="{FF2B5EF4-FFF2-40B4-BE49-F238E27FC236}">
                <a16:creationId xmlns:a16="http://schemas.microsoft.com/office/drawing/2014/main" id="{E6BE1DEE-536D-4A85-82FF-FDAC0A365E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35230" y="1130997"/>
            <a:ext cx="4409304" cy="12082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61002" rIns="90000" bIns="45000"/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>
              <a:spcBef>
                <a:spcPts val="522"/>
              </a:spcBef>
            </a:pPr>
            <a:r>
              <a:rPr lang="en-US" altLang="en-US" b="1" dirty="0"/>
              <a:t>Laser excitation:</a:t>
            </a:r>
          </a:p>
          <a:p>
            <a:pPr>
              <a:spcBef>
                <a:spcPts val="522"/>
              </a:spcBef>
            </a:pPr>
            <a:r>
              <a:rPr lang="en-US" altLang="en-US" dirty="0"/>
              <a:t>Preparation of </a:t>
            </a:r>
            <a:r>
              <a:rPr lang="en-US" altLang="en-US" dirty="0">
                <a:solidFill>
                  <a:srgbClr val="0070C0"/>
                </a:solidFill>
              </a:rPr>
              <a:t>3000 spins</a:t>
            </a:r>
          </a:p>
          <a:p>
            <a:pPr>
              <a:spcBef>
                <a:spcPts val="522"/>
              </a:spcBef>
            </a:pPr>
            <a:r>
              <a:rPr lang="en-US" altLang="en-US" dirty="0"/>
              <a:t>Initial state                       (no entropy)</a:t>
            </a:r>
          </a:p>
          <a:p>
            <a:pPr>
              <a:spcBef>
                <a:spcPts val="522"/>
              </a:spcBef>
            </a:pPr>
            <a:endParaRPr lang="en-US" altLang="en-US" dirty="0"/>
          </a:p>
        </p:txBody>
      </p:sp>
      <p:grpSp>
        <p:nvGrpSpPr>
          <p:cNvPr id="24" name="Group 5">
            <a:extLst>
              <a:ext uri="{FF2B5EF4-FFF2-40B4-BE49-F238E27FC236}">
                <a16:creationId xmlns:a16="http://schemas.microsoft.com/office/drawing/2014/main" id="{BEDC794B-22A6-4DA1-A4DB-070470227CA6}"/>
              </a:ext>
            </a:extLst>
          </p:cNvPr>
          <p:cNvGrpSpPr>
            <a:grpSpLocks/>
          </p:cNvGrpSpPr>
          <p:nvPr/>
        </p:nvGrpSpPr>
        <p:grpSpPr bwMode="auto">
          <a:xfrm>
            <a:off x="2999657" y="1898056"/>
            <a:ext cx="1310163" cy="241945"/>
            <a:chOff x="1137" y="1679"/>
            <a:chExt cx="767" cy="168"/>
          </a:xfrm>
        </p:grpSpPr>
        <p:sp>
          <p:nvSpPr>
            <p:cNvPr id="25" name="Freeform 6">
              <a:extLst>
                <a:ext uri="{FF2B5EF4-FFF2-40B4-BE49-F238E27FC236}">
                  <a16:creationId xmlns:a16="http://schemas.microsoft.com/office/drawing/2014/main" id="{6B5AF817-F577-4028-81E5-6D10279046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7" y="1679"/>
              <a:ext cx="6" cy="167"/>
            </a:xfrm>
            <a:custGeom>
              <a:avLst/>
              <a:gdLst>
                <a:gd name="T0" fmla="*/ 32 w 33"/>
                <a:gd name="T1" fmla="*/ 27 h 741"/>
                <a:gd name="T2" fmla="*/ 17 w 33"/>
                <a:gd name="T3" fmla="*/ 0 h 741"/>
                <a:gd name="T4" fmla="*/ 0 w 33"/>
                <a:gd name="T5" fmla="*/ 27 h 741"/>
                <a:gd name="T6" fmla="*/ 0 w 33"/>
                <a:gd name="T7" fmla="*/ 715 h 741"/>
                <a:gd name="T8" fmla="*/ 17 w 33"/>
                <a:gd name="T9" fmla="*/ 740 h 741"/>
                <a:gd name="T10" fmla="*/ 32 w 33"/>
                <a:gd name="T11" fmla="*/ 715 h 741"/>
                <a:gd name="T12" fmla="*/ 32 w 33"/>
                <a:gd name="T13" fmla="*/ 27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" h="741">
                  <a:moveTo>
                    <a:pt x="32" y="27"/>
                  </a:moveTo>
                  <a:cubicBezTo>
                    <a:pt x="32" y="13"/>
                    <a:pt x="32" y="0"/>
                    <a:pt x="17" y="0"/>
                  </a:cubicBezTo>
                  <a:cubicBezTo>
                    <a:pt x="0" y="0"/>
                    <a:pt x="0" y="13"/>
                    <a:pt x="0" y="27"/>
                  </a:cubicBezTo>
                  <a:lnTo>
                    <a:pt x="0" y="715"/>
                  </a:lnTo>
                  <a:cubicBezTo>
                    <a:pt x="0" y="727"/>
                    <a:pt x="0" y="740"/>
                    <a:pt x="17" y="740"/>
                  </a:cubicBezTo>
                  <a:cubicBezTo>
                    <a:pt x="32" y="740"/>
                    <a:pt x="32" y="727"/>
                    <a:pt x="32" y="715"/>
                  </a:cubicBezTo>
                  <a:lnTo>
                    <a:pt x="32" y="27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de-DE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9AB08898-C62E-4816-ADB5-A30CF625EB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5" y="1689"/>
              <a:ext cx="78" cy="148"/>
            </a:xfrm>
            <a:custGeom>
              <a:avLst/>
              <a:gdLst>
                <a:gd name="T0" fmla="*/ 187 w 348"/>
                <a:gd name="T1" fmla="*/ 27 h 659"/>
                <a:gd name="T2" fmla="*/ 172 w 348"/>
                <a:gd name="T3" fmla="*/ 0 h 659"/>
                <a:gd name="T4" fmla="*/ 158 w 348"/>
                <a:gd name="T5" fmla="*/ 27 h 659"/>
                <a:gd name="T6" fmla="*/ 158 w 348"/>
                <a:gd name="T7" fmla="*/ 555 h 659"/>
                <a:gd name="T8" fmla="*/ 101 w 348"/>
                <a:gd name="T9" fmla="*/ 492 h 659"/>
                <a:gd name="T10" fmla="*/ 8 w 348"/>
                <a:gd name="T11" fmla="*/ 450 h 659"/>
                <a:gd name="T12" fmla="*/ 0 w 348"/>
                <a:gd name="T13" fmla="*/ 465 h 659"/>
                <a:gd name="T14" fmla="*/ 17 w 348"/>
                <a:gd name="T15" fmla="*/ 484 h 659"/>
                <a:gd name="T16" fmla="*/ 113 w 348"/>
                <a:gd name="T17" fmla="*/ 542 h 659"/>
                <a:gd name="T18" fmla="*/ 164 w 348"/>
                <a:gd name="T19" fmla="*/ 650 h 659"/>
                <a:gd name="T20" fmla="*/ 172 w 348"/>
                <a:gd name="T21" fmla="*/ 658 h 659"/>
                <a:gd name="T22" fmla="*/ 183 w 348"/>
                <a:gd name="T23" fmla="*/ 645 h 659"/>
                <a:gd name="T24" fmla="*/ 334 w 348"/>
                <a:gd name="T25" fmla="*/ 481 h 659"/>
                <a:gd name="T26" fmla="*/ 347 w 348"/>
                <a:gd name="T27" fmla="*/ 465 h 659"/>
                <a:gd name="T28" fmla="*/ 338 w 348"/>
                <a:gd name="T29" fmla="*/ 450 h 659"/>
                <a:gd name="T30" fmla="*/ 248 w 348"/>
                <a:gd name="T31" fmla="*/ 490 h 659"/>
                <a:gd name="T32" fmla="*/ 187 w 348"/>
                <a:gd name="T33" fmla="*/ 555 h 659"/>
                <a:gd name="T34" fmla="*/ 187 w 348"/>
                <a:gd name="T35" fmla="*/ 27 h 6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48" h="659">
                  <a:moveTo>
                    <a:pt x="187" y="27"/>
                  </a:moveTo>
                  <a:cubicBezTo>
                    <a:pt x="187" y="13"/>
                    <a:pt x="187" y="0"/>
                    <a:pt x="172" y="0"/>
                  </a:cubicBezTo>
                  <a:cubicBezTo>
                    <a:pt x="158" y="0"/>
                    <a:pt x="158" y="13"/>
                    <a:pt x="158" y="27"/>
                  </a:cubicBezTo>
                  <a:lnTo>
                    <a:pt x="158" y="555"/>
                  </a:lnTo>
                  <a:cubicBezTo>
                    <a:pt x="141" y="528"/>
                    <a:pt x="120" y="507"/>
                    <a:pt x="101" y="492"/>
                  </a:cubicBezTo>
                  <a:cubicBezTo>
                    <a:pt x="57" y="458"/>
                    <a:pt x="11" y="450"/>
                    <a:pt x="8" y="450"/>
                  </a:cubicBezTo>
                  <a:cubicBezTo>
                    <a:pt x="0" y="450"/>
                    <a:pt x="0" y="458"/>
                    <a:pt x="0" y="465"/>
                  </a:cubicBezTo>
                  <a:cubicBezTo>
                    <a:pt x="0" y="477"/>
                    <a:pt x="0" y="477"/>
                    <a:pt x="17" y="484"/>
                  </a:cubicBezTo>
                  <a:cubicBezTo>
                    <a:pt x="67" y="496"/>
                    <a:pt x="97" y="523"/>
                    <a:pt x="113" y="542"/>
                  </a:cubicBezTo>
                  <a:cubicBezTo>
                    <a:pt x="151" y="582"/>
                    <a:pt x="160" y="626"/>
                    <a:pt x="164" y="650"/>
                  </a:cubicBezTo>
                  <a:cubicBezTo>
                    <a:pt x="166" y="654"/>
                    <a:pt x="168" y="658"/>
                    <a:pt x="172" y="658"/>
                  </a:cubicBezTo>
                  <a:cubicBezTo>
                    <a:pt x="181" y="658"/>
                    <a:pt x="181" y="652"/>
                    <a:pt x="183" y="645"/>
                  </a:cubicBezTo>
                  <a:cubicBezTo>
                    <a:pt x="198" y="561"/>
                    <a:pt x="252" y="505"/>
                    <a:pt x="334" y="481"/>
                  </a:cubicBezTo>
                  <a:cubicBezTo>
                    <a:pt x="345" y="477"/>
                    <a:pt x="347" y="477"/>
                    <a:pt x="347" y="465"/>
                  </a:cubicBezTo>
                  <a:cubicBezTo>
                    <a:pt x="347" y="458"/>
                    <a:pt x="347" y="450"/>
                    <a:pt x="338" y="450"/>
                  </a:cubicBezTo>
                  <a:cubicBezTo>
                    <a:pt x="334" y="450"/>
                    <a:pt x="292" y="458"/>
                    <a:pt x="248" y="490"/>
                  </a:cubicBezTo>
                  <a:cubicBezTo>
                    <a:pt x="225" y="509"/>
                    <a:pt x="204" y="530"/>
                    <a:pt x="187" y="555"/>
                  </a:cubicBezTo>
                  <a:lnTo>
                    <a:pt x="187" y="27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de-DE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7" name="Freeform 8">
              <a:extLst>
                <a:ext uri="{FF2B5EF4-FFF2-40B4-BE49-F238E27FC236}">
                  <a16:creationId xmlns:a16="http://schemas.microsoft.com/office/drawing/2014/main" id="{45BE156A-4674-45E8-9F1B-4F9B188068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39" y="1689"/>
              <a:ext cx="78" cy="148"/>
            </a:xfrm>
            <a:custGeom>
              <a:avLst/>
              <a:gdLst>
                <a:gd name="T0" fmla="*/ 187 w 348"/>
                <a:gd name="T1" fmla="*/ 27 h 659"/>
                <a:gd name="T2" fmla="*/ 172 w 348"/>
                <a:gd name="T3" fmla="*/ 0 h 659"/>
                <a:gd name="T4" fmla="*/ 158 w 348"/>
                <a:gd name="T5" fmla="*/ 27 h 659"/>
                <a:gd name="T6" fmla="*/ 158 w 348"/>
                <a:gd name="T7" fmla="*/ 555 h 659"/>
                <a:gd name="T8" fmla="*/ 101 w 348"/>
                <a:gd name="T9" fmla="*/ 492 h 659"/>
                <a:gd name="T10" fmla="*/ 8 w 348"/>
                <a:gd name="T11" fmla="*/ 450 h 659"/>
                <a:gd name="T12" fmla="*/ 0 w 348"/>
                <a:gd name="T13" fmla="*/ 465 h 659"/>
                <a:gd name="T14" fmla="*/ 17 w 348"/>
                <a:gd name="T15" fmla="*/ 484 h 659"/>
                <a:gd name="T16" fmla="*/ 113 w 348"/>
                <a:gd name="T17" fmla="*/ 542 h 659"/>
                <a:gd name="T18" fmla="*/ 164 w 348"/>
                <a:gd name="T19" fmla="*/ 650 h 659"/>
                <a:gd name="T20" fmla="*/ 172 w 348"/>
                <a:gd name="T21" fmla="*/ 658 h 659"/>
                <a:gd name="T22" fmla="*/ 183 w 348"/>
                <a:gd name="T23" fmla="*/ 645 h 659"/>
                <a:gd name="T24" fmla="*/ 334 w 348"/>
                <a:gd name="T25" fmla="*/ 481 h 659"/>
                <a:gd name="T26" fmla="*/ 347 w 348"/>
                <a:gd name="T27" fmla="*/ 465 h 659"/>
                <a:gd name="T28" fmla="*/ 338 w 348"/>
                <a:gd name="T29" fmla="*/ 450 h 659"/>
                <a:gd name="T30" fmla="*/ 248 w 348"/>
                <a:gd name="T31" fmla="*/ 490 h 659"/>
                <a:gd name="T32" fmla="*/ 187 w 348"/>
                <a:gd name="T33" fmla="*/ 555 h 659"/>
                <a:gd name="T34" fmla="*/ 187 w 348"/>
                <a:gd name="T35" fmla="*/ 27 h 6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48" h="659">
                  <a:moveTo>
                    <a:pt x="187" y="27"/>
                  </a:moveTo>
                  <a:cubicBezTo>
                    <a:pt x="187" y="13"/>
                    <a:pt x="187" y="0"/>
                    <a:pt x="172" y="0"/>
                  </a:cubicBezTo>
                  <a:cubicBezTo>
                    <a:pt x="158" y="0"/>
                    <a:pt x="158" y="13"/>
                    <a:pt x="158" y="27"/>
                  </a:cubicBezTo>
                  <a:lnTo>
                    <a:pt x="158" y="555"/>
                  </a:lnTo>
                  <a:cubicBezTo>
                    <a:pt x="141" y="528"/>
                    <a:pt x="120" y="507"/>
                    <a:pt x="101" y="492"/>
                  </a:cubicBezTo>
                  <a:cubicBezTo>
                    <a:pt x="57" y="458"/>
                    <a:pt x="11" y="450"/>
                    <a:pt x="8" y="450"/>
                  </a:cubicBezTo>
                  <a:cubicBezTo>
                    <a:pt x="0" y="450"/>
                    <a:pt x="0" y="458"/>
                    <a:pt x="0" y="465"/>
                  </a:cubicBezTo>
                  <a:cubicBezTo>
                    <a:pt x="0" y="477"/>
                    <a:pt x="0" y="477"/>
                    <a:pt x="17" y="484"/>
                  </a:cubicBezTo>
                  <a:cubicBezTo>
                    <a:pt x="67" y="496"/>
                    <a:pt x="97" y="523"/>
                    <a:pt x="113" y="542"/>
                  </a:cubicBezTo>
                  <a:cubicBezTo>
                    <a:pt x="151" y="582"/>
                    <a:pt x="160" y="626"/>
                    <a:pt x="164" y="650"/>
                  </a:cubicBezTo>
                  <a:cubicBezTo>
                    <a:pt x="166" y="654"/>
                    <a:pt x="168" y="658"/>
                    <a:pt x="172" y="658"/>
                  </a:cubicBezTo>
                  <a:cubicBezTo>
                    <a:pt x="181" y="658"/>
                    <a:pt x="181" y="652"/>
                    <a:pt x="183" y="645"/>
                  </a:cubicBezTo>
                  <a:cubicBezTo>
                    <a:pt x="198" y="561"/>
                    <a:pt x="252" y="505"/>
                    <a:pt x="334" y="481"/>
                  </a:cubicBezTo>
                  <a:cubicBezTo>
                    <a:pt x="345" y="477"/>
                    <a:pt x="347" y="477"/>
                    <a:pt x="347" y="465"/>
                  </a:cubicBezTo>
                  <a:cubicBezTo>
                    <a:pt x="347" y="458"/>
                    <a:pt x="347" y="450"/>
                    <a:pt x="338" y="450"/>
                  </a:cubicBezTo>
                  <a:cubicBezTo>
                    <a:pt x="334" y="450"/>
                    <a:pt x="292" y="458"/>
                    <a:pt x="248" y="490"/>
                  </a:cubicBezTo>
                  <a:cubicBezTo>
                    <a:pt x="225" y="509"/>
                    <a:pt x="204" y="530"/>
                    <a:pt x="187" y="555"/>
                  </a:cubicBezTo>
                  <a:lnTo>
                    <a:pt x="187" y="27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de-DE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8" name="Freeform 9">
              <a:extLst>
                <a:ext uri="{FF2B5EF4-FFF2-40B4-BE49-F238E27FC236}">
                  <a16:creationId xmlns:a16="http://schemas.microsoft.com/office/drawing/2014/main" id="{F05D4D29-8978-491D-B5F0-58A8BACD84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22" y="1689"/>
              <a:ext cx="78" cy="148"/>
            </a:xfrm>
            <a:custGeom>
              <a:avLst/>
              <a:gdLst>
                <a:gd name="T0" fmla="*/ 187 w 348"/>
                <a:gd name="T1" fmla="*/ 27 h 659"/>
                <a:gd name="T2" fmla="*/ 172 w 348"/>
                <a:gd name="T3" fmla="*/ 0 h 659"/>
                <a:gd name="T4" fmla="*/ 158 w 348"/>
                <a:gd name="T5" fmla="*/ 27 h 659"/>
                <a:gd name="T6" fmla="*/ 158 w 348"/>
                <a:gd name="T7" fmla="*/ 555 h 659"/>
                <a:gd name="T8" fmla="*/ 101 w 348"/>
                <a:gd name="T9" fmla="*/ 492 h 659"/>
                <a:gd name="T10" fmla="*/ 8 w 348"/>
                <a:gd name="T11" fmla="*/ 450 h 659"/>
                <a:gd name="T12" fmla="*/ 0 w 348"/>
                <a:gd name="T13" fmla="*/ 465 h 659"/>
                <a:gd name="T14" fmla="*/ 17 w 348"/>
                <a:gd name="T15" fmla="*/ 484 h 659"/>
                <a:gd name="T16" fmla="*/ 113 w 348"/>
                <a:gd name="T17" fmla="*/ 542 h 659"/>
                <a:gd name="T18" fmla="*/ 164 w 348"/>
                <a:gd name="T19" fmla="*/ 650 h 659"/>
                <a:gd name="T20" fmla="*/ 172 w 348"/>
                <a:gd name="T21" fmla="*/ 658 h 659"/>
                <a:gd name="T22" fmla="*/ 183 w 348"/>
                <a:gd name="T23" fmla="*/ 645 h 659"/>
                <a:gd name="T24" fmla="*/ 334 w 348"/>
                <a:gd name="T25" fmla="*/ 481 h 659"/>
                <a:gd name="T26" fmla="*/ 347 w 348"/>
                <a:gd name="T27" fmla="*/ 465 h 659"/>
                <a:gd name="T28" fmla="*/ 338 w 348"/>
                <a:gd name="T29" fmla="*/ 450 h 659"/>
                <a:gd name="T30" fmla="*/ 248 w 348"/>
                <a:gd name="T31" fmla="*/ 490 h 659"/>
                <a:gd name="T32" fmla="*/ 187 w 348"/>
                <a:gd name="T33" fmla="*/ 555 h 659"/>
                <a:gd name="T34" fmla="*/ 187 w 348"/>
                <a:gd name="T35" fmla="*/ 27 h 6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48" h="659">
                  <a:moveTo>
                    <a:pt x="187" y="27"/>
                  </a:moveTo>
                  <a:cubicBezTo>
                    <a:pt x="187" y="13"/>
                    <a:pt x="187" y="0"/>
                    <a:pt x="172" y="0"/>
                  </a:cubicBezTo>
                  <a:cubicBezTo>
                    <a:pt x="158" y="0"/>
                    <a:pt x="158" y="13"/>
                    <a:pt x="158" y="27"/>
                  </a:cubicBezTo>
                  <a:lnTo>
                    <a:pt x="158" y="555"/>
                  </a:lnTo>
                  <a:cubicBezTo>
                    <a:pt x="141" y="528"/>
                    <a:pt x="120" y="507"/>
                    <a:pt x="101" y="492"/>
                  </a:cubicBezTo>
                  <a:cubicBezTo>
                    <a:pt x="57" y="458"/>
                    <a:pt x="11" y="450"/>
                    <a:pt x="8" y="450"/>
                  </a:cubicBezTo>
                  <a:cubicBezTo>
                    <a:pt x="0" y="450"/>
                    <a:pt x="0" y="458"/>
                    <a:pt x="0" y="465"/>
                  </a:cubicBezTo>
                  <a:cubicBezTo>
                    <a:pt x="0" y="477"/>
                    <a:pt x="0" y="477"/>
                    <a:pt x="17" y="484"/>
                  </a:cubicBezTo>
                  <a:cubicBezTo>
                    <a:pt x="67" y="496"/>
                    <a:pt x="97" y="523"/>
                    <a:pt x="113" y="542"/>
                  </a:cubicBezTo>
                  <a:cubicBezTo>
                    <a:pt x="151" y="582"/>
                    <a:pt x="160" y="626"/>
                    <a:pt x="164" y="650"/>
                  </a:cubicBezTo>
                  <a:cubicBezTo>
                    <a:pt x="166" y="654"/>
                    <a:pt x="168" y="658"/>
                    <a:pt x="172" y="658"/>
                  </a:cubicBezTo>
                  <a:cubicBezTo>
                    <a:pt x="181" y="658"/>
                    <a:pt x="181" y="652"/>
                    <a:pt x="183" y="645"/>
                  </a:cubicBezTo>
                  <a:cubicBezTo>
                    <a:pt x="198" y="561"/>
                    <a:pt x="252" y="505"/>
                    <a:pt x="334" y="481"/>
                  </a:cubicBezTo>
                  <a:cubicBezTo>
                    <a:pt x="345" y="477"/>
                    <a:pt x="347" y="477"/>
                    <a:pt x="347" y="465"/>
                  </a:cubicBezTo>
                  <a:cubicBezTo>
                    <a:pt x="347" y="458"/>
                    <a:pt x="347" y="450"/>
                    <a:pt x="338" y="450"/>
                  </a:cubicBezTo>
                  <a:cubicBezTo>
                    <a:pt x="334" y="450"/>
                    <a:pt x="292" y="458"/>
                    <a:pt x="248" y="490"/>
                  </a:cubicBezTo>
                  <a:cubicBezTo>
                    <a:pt x="225" y="509"/>
                    <a:pt x="204" y="530"/>
                    <a:pt x="187" y="555"/>
                  </a:cubicBezTo>
                  <a:lnTo>
                    <a:pt x="187" y="27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de-DE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9" name="Freeform 10">
              <a:extLst>
                <a:ext uri="{FF2B5EF4-FFF2-40B4-BE49-F238E27FC236}">
                  <a16:creationId xmlns:a16="http://schemas.microsoft.com/office/drawing/2014/main" id="{E03CCDE4-71CD-4513-8668-322C3DFB01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06" y="1689"/>
              <a:ext cx="78" cy="148"/>
            </a:xfrm>
            <a:custGeom>
              <a:avLst/>
              <a:gdLst>
                <a:gd name="T0" fmla="*/ 187 w 348"/>
                <a:gd name="T1" fmla="*/ 27 h 659"/>
                <a:gd name="T2" fmla="*/ 172 w 348"/>
                <a:gd name="T3" fmla="*/ 0 h 659"/>
                <a:gd name="T4" fmla="*/ 158 w 348"/>
                <a:gd name="T5" fmla="*/ 27 h 659"/>
                <a:gd name="T6" fmla="*/ 158 w 348"/>
                <a:gd name="T7" fmla="*/ 555 h 659"/>
                <a:gd name="T8" fmla="*/ 101 w 348"/>
                <a:gd name="T9" fmla="*/ 492 h 659"/>
                <a:gd name="T10" fmla="*/ 8 w 348"/>
                <a:gd name="T11" fmla="*/ 450 h 659"/>
                <a:gd name="T12" fmla="*/ 0 w 348"/>
                <a:gd name="T13" fmla="*/ 465 h 659"/>
                <a:gd name="T14" fmla="*/ 17 w 348"/>
                <a:gd name="T15" fmla="*/ 484 h 659"/>
                <a:gd name="T16" fmla="*/ 113 w 348"/>
                <a:gd name="T17" fmla="*/ 542 h 659"/>
                <a:gd name="T18" fmla="*/ 164 w 348"/>
                <a:gd name="T19" fmla="*/ 650 h 659"/>
                <a:gd name="T20" fmla="*/ 172 w 348"/>
                <a:gd name="T21" fmla="*/ 658 h 659"/>
                <a:gd name="T22" fmla="*/ 183 w 348"/>
                <a:gd name="T23" fmla="*/ 645 h 659"/>
                <a:gd name="T24" fmla="*/ 334 w 348"/>
                <a:gd name="T25" fmla="*/ 481 h 659"/>
                <a:gd name="T26" fmla="*/ 347 w 348"/>
                <a:gd name="T27" fmla="*/ 465 h 659"/>
                <a:gd name="T28" fmla="*/ 338 w 348"/>
                <a:gd name="T29" fmla="*/ 450 h 659"/>
                <a:gd name="T30" fmla="*/ 248 w 348"/>
                <a:gd name="T31" fmla="*/ 490 h 659"/>
                <a:gd name="T32" fmla="*/ 187 w 348"/>
                <a:gd name="T33" fmla="*/ 555 h 659"/>
                <a:gd name="T34" fmla="*/ 187 w 348"/>
                <a:gd name="T35" fmla="*/ 27 h 6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48" h="659">
                  <a:moveTo>
                    <a:pt x="187" y="27"/>
                  </a:moveTo>
                  <a:cubicBezTo>
                    <a:pt x="187" y="13"/>
                    <a:pt x="187" y="0"/>
                    <a:pt x="172" y="0"/>
                  </a:cubicBezTo>
                  <a:cubicBezTo>
                    <a:pt x="158" y="0"/>
                    <a:pt x="158" y="13"/>
                    <a:pt x="158" y="27"/>
                  </a:cubicBezTo>
                  <a:lnTo>
                    <a:pt x="158" y="555"/>
                  </a:lnTo>
                  <a:cubicBezTo>
                    <a:pt x="141" y="528"/>
                    <a:pt x="120" y="507"/>
                    <a:pt x="101" y="492"/>
                  </a:cubicBezTo>
                  <a:cubicBezTo>
                    <a:pt x="57" y="458"/>
                    <a:pt x="11" y="450"/>
                    <a:pt x="8" y="450"/>
                  </a:cubicBezTo>
                  <a:cubicBezTo>
                    <a:pt x="0" y="450"/>
                    <a:pt x="0" y="458"/>
                    <a:pt x="0" y="465"/>
                  </a:cubicBezTo>
                  <a:cubicBezTo>
                    <a:pt x="0" y="477"/>
                    <a:pt x="0" y="477"/>
                    <a:pt x="17" y="484"/>
                  </a:cubicBezTo>
                  <a:cubicBezTo>
                    <a:pt x="67" y="496"/>
                    <a:pt x="97" y="523"/>
                    <a:pt x="113" y="542"/>
                  </a:cubicBezTo>
                  <a:cubicBezTo>
                    <a:pt x="151" y="582"/>
                    <a:pt x="160" y="626"/>
                    <a:pt x="164" y="650"/>
                  </a:cubicBezTo>
                  <a:cubicBezTo>
                    <a:pt x="166" y="654"/>
                    <a:pt x="168" y="658"/>
                    <a:pt x="172" y="658"/>
                  </a:cubicBezTo>
                  <a:cubicBezTo>
                    <a:pt x="181" y="658"/>
                    <a:pt x="181" y="652"/>
                    <a:pt x="183" y="645"/>
                  </a:cubicBezTo>
                  <a:cubicBezTo>
                    <a:pt x="198" y="561"/>
                    <a:pt x="252" y="505"/>
                    <a:pt x="334" y="481"/>
                  </a:cubicBezTo>
                  <a:cubicBezTo>
                    <a:pt x="345" y="477"/>
                    <a:pt x="347" y="477"/>
                    <a:pt x="347" y="465"/>
                  </a:cubicBezTo>
                  <a:cubicBezTo>
                    <a:pt x="347" y="458"/>
                    <a:pt x="347" y="450"/>
                    <a:pt x="338" y="450"/>
                  </a:cubicBezTo>
                  <a:cubicBezTo>
                    <a:pt x="334" y="450"/>
                    <a:pt x="292" y="458"/>
                    <a:pt x="248" y="490"/>
                  </a:cubicBezTo>
                  <a:cubicBezTo>
                    <a:pt x="225" y="509"/>
                    <a:pt x="204" y="530"/>
                    <a:pt x="187" y="555"/>
                  </a:cubicBezTo>
                  <a:lnTo>
                    <a:pt x="187" y="27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de-DE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30" name="Freeform 11">
              <a:extLst>
                <a:ext uri="{FF2B5EF4-FFF2-40B4-BE49-F238E27FC236}">
                  <a16:creationId xmlns:a16="http://schemas.microsoft.com/office/drawing/2014/main" id="{01F8AB35-4853-4572-8129-4B9BDCDA42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47" y="1787"/>
              <a:ext cx="17" cy="17"/>
            </a:xfrm>
            <a:custGeom>
              <a:avLst/>
              <a:gdLst>
                <a:gd name="T0" fmla="*/ 80 w 81"/>
                <a:gd name="T1" fmla="*/ 40 h 81"/>
                <a:gd name="T2" fmla="*/ 40 w 81"/>
                <a:gd name="T3" fmla="*/ 0 h 81"/>
                <a:gd name="T4" fmla="*/ 0 w 81"/>
                <a:gd name="T5" fmla="*/ 40 h 81"/>
                <a:gd name="T6" fmla="*/ 40 w 81"/>
                <a:gd name="T7" fmla="*/ 80 h 81"/>
                <a:gd name="T8" fmla="*/ 80 w 81"/>
                <a:gd name="T9" fmla="*/ 4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81">
                  <a:moveTo>
                    <a:pt x="80" y="40"/>
                  </a:moveTo>
                  <a:cubicBezTo>
                    <a:pt x="80" y="19"/>
                    <a:pt x="63" y="0"/>
                    <a:pt x="40" y="0"/>
                  </a:cubicBezTo>
                  <a:cubicBezTo>
                    <a:pt x="19" y="0"/>
                    <a:pt x="0" y="19"/>
                    <a:pt x="0" y="40"/>
                  </a:cubicBezTo>
                  <a:cubicBezTo>
                    <a:pt x="0" y="63"/>
                    <a:pt x="19" y="80"/>
                    <a:pt x="40" y="80"/>
                  </a:cubicBezTo>
                  <a:cubicBezTo>
                    <a:pt x="63" y="80"/>
                    <a:pt x="80" y="63"/>
                    <a:pt x="80" y="4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de-DE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31" name="Freeform 12">
              <a:extLst>
                <a:ext uri="{FF2B5EF4-FFF2-40B4-BE49-F238E27FC236}">
                  <a16:creationId xmlns:a16="http://schemas.microsoft.com/office/drawing/2014/main" id="{7BDDAD58-67D1-490E-8E0F-FFB65CE7FE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21" y="1787"/>
              <a:ext cx="17" cy="17"/>
            </a:xfrm>
            <a:custGeom>
              <a:avLst/>
              <a:gdLst>
                <a:gd name="T0" fmla="*/ 80 w 81"/>
                <a:gd name="T1" fmla="*/ 40 h 81"/>
                <a:gd name="T2" fmla="*/ 40 w 81"/>
                <a:gd name="T3" fmla="*/ 0 h 81"/>
                <a:gd name="T4" fmla="*/ 0 w 81"/>
                <a:gd name="T5" fmla="*/ 40 h 81"/>
                <a:gd name="T6" fmla="*/ 40 w 81"/>
                <a:gd name="T7" fmla="*/ 80 h 81"/>
                <a:gd name="T8" fmla="*/ 80 w 81"/>
                <a:gd name="T9" fmla="*/ 4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81">
                  <a:moveTo>
                    <a:pt x="80" y="40"/>
                  </a:moveTo>
                  <a:cubicBezTo>
                    <a:pt x="80" y="19"/>
                    <a:pt x="63" y="0"/>
                    <a:pt x="40" y="0"/>
                  </a:cubicBezTo>
                  <a:cubicBezTo>
                    <a:pt x="19" y="0"/>
                    <a:pt x="0" y="19"/>
                    <a:pt x="0" y="40"/>
                  </a:cubicBezTo>
                  <a:cubicBezTo>
                    <a:pt x="0" y="63"/>
                    <a:pt x="19" y="80"/>
                    <a:pt x="40" y="80"/>
                  </a:cubicBezTo>
                  <a:cubicBezTo>
                    <a:pt x="63" y="80"/>
                    <a:pt x="80" y="63"/>
                    <a:pt x="80" y="4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de-DE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32" name="Freeform 13">
              <a:extLst>
                <a:ext uri="{FF2B5EF4-FFF2-40B4-BE49-F238E27FC236}">
                  <a16:creationId xmlns:a16="http://schemas.microsoft.com/office/drawing/2014/main" id="{E6BC8D41-C083-459C-B84E-9109C79EC6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96" y="1787"/>
              <a:ext cx="17" cy="17"/>
            </a:xfrm>
            <a:custGeom>
              <a:avLst/>
              <a:gdLst>
                <a:gd name="T0" fmla="*/ 80 w 81"/>
                <a:gd name="T1" fmla="*/ 40 h 81"/>
                <a:gd name="T2" fmla="*/ 40 w 81"/>
                <a:gd name="T3" fmla="*/ 0 h 81"/>
                <a:gd name="T4" fmla="*/ 0 w 81"/>
                <a:gd name="T5" fmla="*/ 40 h 81"/>
                <a:gd name="T6" fmla="*/ 40 w 81"/>
                <a:gd name="T7" fmla="*/ 80 h 81"/>
                <a:gd name="T8" fmla="*/ 80 w 81"/>
                <a:gd name="T9" fmla="*/ 4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81">
                  <a:moveTo>
                    <a:pt x="80" y="40"/>
                  </a:moveTo>
                  <a:cubicBezTo>
                    <a:pt x="80" y="19"/>
                    <a:pt x="63" y="0"/>
                    <a:pt x="40" y="0"/>
                  </a:cubicBezTo>
                  <a:cubicBezTo>
                    <a:pt x="19" y="0"/>
                    <a:pt x="0" y="19"/>
                    <a:pt x="0" y="40"/>
                  </a:cubicBezTo>
                  <a:cubicBezTo>
                    <a:pt x="0" y="63"/>
                    <a:pt x="19" y="80"/>
                    <a:pt x="40" y="80"/>
                  </a:cubicBezTo>
                  <a:cubicBezTo>
                    <a:pt x="63" y="80"/>
                    <a:pt x="80" y="63"/>
                    <a:pt x="80" y="4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de-DE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33" name="Freeform 14">
              <a:extLst>
                <a:ext uri="{FF2B5EF4-FFF2-40B4-BE49-F238E27FC236}">
                  <a16:creationId xmlns:a16="http://schemas.microsoft.com/office/drawing/2014/main" id="{B7D906D0-BE7A-4B94-896C-14A53CC8E5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7" y="1689"/>
              <a:ext cx="78" cy="148"/>
            </a:xfrm>
            <a:custGeom>
              <a:avLst/>
              <a:gdLst>
                <a:gd name="T0" fmla="*/ 187 w 348"/>
                <a:gd name="T1" fmla="*/ 27 h 659"/>
                <a:gd name="T2" fmla="*/ 172 w 348"/>
                <a:gd name="T3" fmla="*/ 0 h 659"/>
                <a:gd name="T4" fmla="*/ 158 w 348"/>
                <a:gd name="T5" fmla="*/ 27 h 659"/>
                <a:gd name="T6" fmla="*/ 158 w 348"/>
                <a:gd name="T7" fmla="*/ 555 h 659"/>
                <a:gd name="T8" fmla="*/ 101 w 348"/>
                <a:gd name="T9" fmla="*/ 492 h 659"/>
                <a:gd name="T10" fmla="*/ 8 w 348"/>
                <a:gd name="T11" fmla="*/ 450 h 659"/>
                <a:gd name="T12" fmla="*/ 0 w 348"/>
                <a:gd name="T13" fmla="*/ 465 h 659"/>
                <a:gd name="T14" fmla="*/ 17 w 348"/>
                <a:gd name="T15" fmla="*/ 484 h 659"/>
                <a:gd name="T16" fmla="*/ 113 w 348"/>
                <a:gd name="T17" fmla="*/ 542 h 659"/>
                <a:gd name="T18" fmla="*/ 164 w 348"/>
                <a:gd name="T19" fmla="*/ 650 h 659"/>
                <a:gd name="T20" fmla="*/ 172 w 348"/>
                <a:gd name="T21" fmla="*/ 658 h 659"/>
                <a:gd name="T22" fmla="*/ 183 w 348"/>
                <a:gd name="T23" fmla="*/ 645 h 659"/>
                <a:gd name="T24" fmla="*/ 334 w 348"/>
                <a:gd name="T25" fmla="*/ 481 h 659"/>
                <a:gd name="T26" fmla="*/ 347 w 348"/>
                <a:gd name="T27" fmla="*/ 465 h 659"/>
                <a:gd name="T28" fmla="*/ 338 w 348"/>
                <a:gd name="T29" fmla="*/ 450 h 659"/>
                <a:gd name="T30" fmla="*/ 248 w 348"/>
                <a:gd name="T31" fmla="*/ 490 h 659"/>
                <a:gd name="T32" fmla="*/ 187 w 348"/>
                <a:gd name="T33" fmla="*/ 555 h 659"/>
                <a:gd name="T34" fmla="*/ 187 w 348"/>
                <a:gd name="T35" fmla="*/ 27 h 6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48" h="659">
                  <a:moveTo>
                    <a:pt x="187" y="27"/>
                  </a:moveTo>
                  <a:cubicBezTo>
                    <a:pt x="187" y="13"/>
                    <a:pt x="187" y="0"/>
                    <a:pt x="172" y="0"/>
                  </a:cubicBezTo>
                  <a:cubicBezTo>
                    <a:pt x="158" y="0"/>
                    <a:pt x="158" y="13"/>
                    <a:pt x="158" y="27"/>
                  </a:cubicBezTo>
                  <a:lnTo>
                    <a:pt x="158" y="555"/>
                  </a:lnTo>
                  <a:cubicBezTo>
                    <a:pt x="141" y="528"/>
                    <a:pt x="120" y="507"/>
                    <a:pt x="101" y="492"/>
                  </a:cubicBezTo>
                  <a:cubicBezTo>
                    <a:pt x="57" y="458"/>
                    <a:pt x="11" y="450"/>
                    <a:pt x="8" y="450"/>
                  </a:cubicBezTo>
                  <a:cubicBezTo>
                    <a:pt x="0" y="450"/>
                    <a:pt x="0" y="458"/>
                    <a:pt x="0" y="465"/>
                  </a:cubicBezTo>
                  <a:cubicBezTo>
                    <a:pt x="0" y="477"/>
                    <a:pt x="0" y="477"/>
                    <a:pt x="17" y="484"/>
                  </a:cubicBezTo>
                  <a:cubicBezTo>
                    <a:pt x="67" y="496"/>
                    <a:pt x="97" y="523"/>
                    <a:pt x="113" y="542"/>
                  </a:cubicBezTo>
                  <a:cubicBezTo>
                    <a:pt x="151" y="582"/>
                    <a:pt x="160" y="626"/>
                    <a:pt x="164" y="650"/>
                  </a:cubicBezTo>
                  <a:cubicBezTo>
                    <a:pt x="166" y="654"/>
                    <a:pt x="168" y="658"/>
                    <a:pt x="172" y="658"/>
                  </a:cubicBezTo>
                  <a:cubicBezTo>
                    <a:pt x="181" y="658"/>
                    <a:pt x="181" y="652"/>
                    <a:pt x="183" y="645"/>
                  </a:cubicBezTo>
                  <a:cubicBezTo>
                    <a:pt x="198" y="561"/>
                    <a:pt x="252" y="505"/>
                    <a:pt x="334" y="481"/>
                  </a:cubicBezTo>
                  <a:cubicBezTo>
                    <a:pt x="345" y="477"/>
                    <a:pt x="347" y="477"/>
                    <a:pt x="347" y="465"/>
                  </a:cubicBezTo>
                  <a:cubicBezTo>
                    <a:pt x="347" y="458"/>
                    <a:pt x="347" y="450"/>
                    <a:pt x="338" y="450"/>
                  </a:cubicBezTo>
                  <a:cubicBezTo>
                    <a:pt x="334" y="450"/>
                    <a:pt x="292" y="458"/>
                    <a:pt x="248" y="490"/>
                  </a:cubicBezTo>
                  <a:cubicBezTo>
                    <a:pt x="225" y="509"/>
                    <a:pt x="204" y="530"/>
                    <a:pt x="187" y="555"/>
                  </a:cubicBezTo>
                  <a:lnTo>
                    <a:pt x="187" y="27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de-DE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34" name="Freeform 15">
              <a:extLst>
                <a:ext uri="{FF2B5EF4-FFF2-40B4-BE49-F238E27FC236}">
                  <a16:creationId xmlns:a16="http://schemas.microsoft.com/office/drawing/2014/main" id="{968290D0-790F-4813-A109-5C4946B4C3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7" y="1680"/>
              <a:ext cx="37" cy="167"/>
            </a:xfrm>
            <a:custGeom>
              <a:avLst/>
              <a:gdLst>
                <a:gd name="T0" fmla="*/ 164 w 167"/>
                <a:gd name="T1" fmla="*/ 383 h 741"/>
                <a:gd name="T2" fmla="*/ 166 w 167"/>
                <a:gd name="T3" fmla="*/ 370 h 741"/>
                <a:gd name="T4" fmla="*/ 164 w 167"/>
                <a:gd name="T5" fmla="*/ 357 h 741"/>
                <a:gd name="T6" fmla="*/ 32 w 167"/>
                <a:gd name="T7" fmla="*/ 17 h 741"/>
                <a:gd name="T8" fmla="*/ 15 w 167"/>
                <a:gd name="T9" fmla="*/ 0 h 741"/>
                <a:gd name="T10" fmla="*/ 0 w 167"/>
                <a:gd name="T11" fmla="*/ 15 h 741"/>
                <a:gd name="T12" fmla="*/ 4 w 167"/>
                <a:gd name="T13" fmla="*/ 27 h 741"/>
                <a:gd name="T14" fmla="*/ 137 w 167"/>
                <a:gd name="T15" fmla="*/ 370 h 741"/>
                <a:gd name="T16" fmla="*/ 4 w 167"/>
                <a:gd name="T17" fmla="*/ 713 h 741"/>
                <a:gd name="T18" fmla="*/ 0 w 167"/>
                <a:gd name="T19" fmla="*/ 725 h 741"/>
                <a:gd name="T20" fmla="*/ 15 w 167"/>
                <a:gd name="T21" fmla="*/ 740 h 741"/>
                <a:gd name="T22" fmla="*/ 32 w 167"/>
                <a:gd name="T23" fmla="*/ 725 h 741"/>
                <a:gd name="T24" fmla="*/ 164 w 167"/>
                <a:gd name="T25" fmla="*/ 383 h 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7" h="741">
                  <a:moveTo>
                    <a:pt x="164" y="383"/>
                  </a:moveTo>
                  <a:cubicBezTo>
                    <a:pt x="166" y="374"/>
                    <a:pt x="166" y="372"/>
                    <a:pt x="166" y="370"/>
                  </a:cubicBezTo>
                  <a:cubicBezTo>
                    <a:pt x="166" y="368"/>
                    <a:pt x="166" y="366"/>
                    <a:pt x="164" y="357"/>
                  </a:cubicBezTo>
                  <a:lnTo>
                    <a:pt x="32" y="17"/>
                  </a:lnTo>
                  <a:cubicBezTo>
                    <a:pt x="27" y="4"/>
                    <a:pt x="23" y="0"/>
                    <a:pt x="15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17"/>
                    <a:pt x="0" y="19"/>
                    <a:pt x="4" y="27"/>
                  </a:cubicBezTo>
                  <a:lnTo>
                    <a:pt x="137" y="370"/>
                  </a:lnTo>
                  <a:lnTo>
                    <a:pt x="4" y="713"/>
                  </a:lnTo>
                  <a:cubicBezTo>
                    <a:pt x="0" y="721"/>
                    <a:pt x="0" y="723"/>
                    <a:pt x="0" y="725"/>
                  </a:cubicBezTo>
                  <a:cubicBezTo>
                    <a:pt x="0" y="734"/>
                    <a:pt x="6" y="740"/>
                    <a:pt x="15" y="740"/>
                  </a:cubicBezTo>
                  <a:cubicBezTo>
                    <a:pt x="25" y="740"/>
                    <a:pt x="27" y="734"/>
                    <a:pt x="32" y="725"/>
                  </a:cubicBezTo>
                  <a:lnTo>
                    <a:pt x="164" y="383"/>
                  </a:lnTo>
                </a:path>
              </a:pathLst>
            </a:custGeom>
            <a:solidFill>
              <a:srgbClr val="00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600" cap="flat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defPPr>
                <a:defRPr lang="de-DE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31584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737CDA5D-FBCB-4E63-8614-952C3460477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3427"/>
          <a:stretch/>
        </p:blipFill>
        <p:spPr>
          <a:xfrm>
            <a:off x="1412235" y="1347234"/>
            <a:ext cx="9144000" cy="4236485"/>
          </a:xfrm>
          <a:prstGeom prst="rect">
            <a:avLst/>
          </a:prstGeom>
        </p:spPr>
      </p:pic>
      <p:sp>
        <p:nvSpPr>
          <p:cNvPr id="22" name="Rechteck 21">
            <a:extLst>
              <a:ext uri="{FF2B5EF4-FFF2-40B4-BE49-F238E27FC236}">
                <a16:creationId xmlns:a16="http://schemas.microsoft.com/office/drawing/2014/main" id="{BED89202-EC03-4563-BCE7-F87CB2F95D04}"/>
              </a:ext>
            </a:extLst>
          </p:cNvPr>
          <p:cNvSpPr/>
          <p:nvPr/>
        </p:nvSpPr>
        <p:spPr>
          <a:xfrm>
            <a:off x="8760681" y="2626562"/>
            <a:ext cx="1656184" cy="26642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C83E1FC3-231D-408C-9AA6-06FCE12E3C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5921" y="2204865"/>
            <a:ext cx="1216631" cy="885159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06CFA232-692A-4833-8251-5DA232972D83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709"/>
          <a:stretch/>
        </p:blipFill>
        <p:spPr>
          <a:xfrm>
            <a:off x="1991738" y="4941169"/>
            <a:ext cx="2160047" cy="121420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15A80427-DE1E-46D2-98DC-1AA6A14A0173}"/>
              </a:ext>
            </a:extLst>
          </p:cNvPr>
          <p:cNvGrpSpPr/>
          <p:nvPr/>
        </p:nvGrpSpPr>
        <p:grpSpPr>
          <a:xfrm>
            <a:off x="8814632" y="2647443"/>
            <a:ext cx="1439774" cy="1988840"/>
            <a:chOff x="4355976" y="1361786"/>
            <a:chExt cx="1439774" cy="1988840"/>
          </a:xfrm>
        </p:grpSpPr>
        <p:pic>
          <p:nvPicPr>
            <p:cNvPr id="13" name="Grafik 12">
              <a:extLst>
                <a:ext uri="{FF2B5EF4-FFF2-40B4-BE49-F238E27FC236}">
                  <a16:creationId xmlns:a16="http://schemas.microsoft.com/office/drawing/2014/main" id="{E0B7EBDE-2E8D-453C-B7EB-1DF495FAE22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355976" y="1361786"/>
              <a:ext cx="1389571" cy="1988840"/>
            </a:xfrm>
            <a:prstGeom prst="rect">
              <a:avLst/>
            </a:prstGeom>
          </p:spPr>
        </p:pic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E69A81B0-ADEB-4BBD-9B83-8B5A7BA09AC7}"/>
                </a:ext>
              </a:extLst>
            </p:cNvPr>
            <p:cNvSpPr/>
            <p:nvPr/>
          </p:nvSpPr>
          <p:spPr>
            <a:xfrm>
              <a:off x="5435710" y="1382804"/>
              <a:ext cx="360040" cy="699062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" name="Grafik 14" descr="\documentclass{article}&#10;\usepackage{amsmath}&#10;\usepackage{braket}&#10;&#10;\pagestyle{empty}&#10;\begin{document}&#10;&#10;&#10;\begin{equation*}&#10;\ket{48P}&#10;\end{equation*}&#10;&#10;\end{document}" title="IguanaTex Bitmap Display">
              <a:extLst>
                <a:ext uri="{FF2B5EF4-FFF2-40B4-BE49-F238E27FC236}">
                  <a16:creationId xmlns:a16="http://schemas.microsoft.com/office/drawing/2014/main" id="{C920FA80-2889-4757-B803-A3C738CFBF40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73215" y="1478881"/>
              <a:ext cx="310897" cy="140750"/>
            </a:xfrm>
            <a:prstGeom prst="rect">
              <a:avLst/>
            </a:prstGeom>
          </p:spPr>
        </p:pic>
        <p:pic>
          <p:nvPicPr>
            <p:cNvPr id="16" name="Grafik 15" descr="\documentclass{article}&#10;\usepackage{amsmath}&#10;\usepackage{braket}&#10;&#10;\pagestyle{empty}&#10;\begin{document}&#10;&#10;&#10;\begin{equation*}&#10;\ket{48S}&#10;\end{equation*}&#10;&#10;\end{document}" title="IguanaTex Bitmap Display">
              <a:extLst>
                <a:ext uri="{FF2B5EF4-FFF2-40B4-BE49-F238E27FC236}">
                  <a16:creationId xmlns:a16="http://schemas.microsoft.com/office/drawing/2014/main" id="{E89BF311-93C3-4FE3-AE28-2AC3B630C78B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73214" y="1899182"/>
              <a:ext cx="295731" cy="140750"/>
            </a:xfrm>
            <a:prstGeom prst="rect">
              <a:avLst/>
            </a:prstGeom>
          </p:spPr>
        </p:pic>
      </p:grpSp>
      <p:pic>
        <p:nvPicPr>
          <p:cNvPr id="20" name="Grafik 19">
            <a:extLst>
              <a:ext uri="{FF2B5EF4-FFF2-40B4-BE49-F238E27FC236}">
                <a16:creationId xmlns:a16="http://schemas.microsoft.com/office/drawing/2014/main" id="{CC19848D-7B41-452B-8F68-C1957359E2B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54841" y="1922660"/>
            <a:ext cx="1129790" cy="1026089"/>
          </a:xfrm>
          <a:prstGeom prst="rect">
            <a:avLst/>
          </a:prstGeom>
        </p:spPr>
      </p:pic>
      <p:sp>
        <p:nvSpPr>
          <p:cNvPr id="21" name="Text Box 4">
            <a:extLst>
              <a:ext uri="{FF2B5EF4-FFF2-40B4-BE49-F238E27FC236}">
                <a16:creationId xmlns:a16="http://schemas.microsoft.com/office/drawing/2014/main" id="{5B2EEEA6-244E-4766-9BEE-615104982F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19536" y="1101704"/>
            <a:ext cx="4176464" cy="9101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61002" rIns="90000" bIns="45000"/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>
              <a:spcBef>
                <a:spcPts val="522"/>
              </a:spcBef>
            </a:pPr>
            <a:r>
              <a:rPr lang="en-US" altLang="en-US" b="1" dirty="0"/>
              <a:t>Microwave driving:</a:t>
            </a:r>
          </a:p>
          <a:p>
            <a:pPr>
              <a:spcBef>
                <a:spcPts val="522"/>
              </a:spcBef>
            </a:pPr>
            <a:r>
              <a:rPr lang="en-US" altLang="en-US" dirty="0">
                <a:solidFill>
                  <a:srgbClr val="7030A0"/>
                </a:solidFill>
              </a:rPr>
              <a:t>Transverse field</a:t>
            </a:r>
            <a:r>
              <a:rPr lang="en-US" altLang="en-US" dirty="0"/>
              <a:t>              </a:t>
            </a:r>
          </a:p>
          <a:p>
            <a:pPr>
              <a:spcBef>
                <a:spcPts val="522"/>
              </a:spcBef>
            </a:pPr>
            <a:endParaRPr lang="en-US" altLang="en-US" dirty="0"/>
          </a:p>
        </p:txBody>
      </p:sp>
      <p:sp>
        <p:nvSpPr>
          <p:cNvPr id="17" name="Titel 1">
            <a:extLst>
              <a:ext uri="{FF2B5EF4-FFF2-40B4-BE49-F238E27FC236}">
                <a16:creationId xmlns:a16="http://schemas.microsoft.com/office/drawing/2014/main" id="{FE0F63BE-F8C5-48CA-800A-941FEE4451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07485"/>
            <a:ext cx="10515600" cy="1325563"/>
          </a:xfrm>
        </p:spPr>
        <p:txBody>
          <a:bodyPr/>
          <a:lstStyle/>
          <a:p>
            <a:r>
              <a:rPr lang="en-US" dirty="0"/>
              <a:t>Typical experimental sequence</a:t>
            </a:r>
          </a:p>
        </p:txBody>
      </p:sp>
    </p:spTree>
    <p:extLst>
      <p:ext uri="{BB962C8B-B14F-4D97-AF65-F5344CB8AC3E}">
        <p14:creationId xmlns:p14="http://schemas.microsoft.com/office/powerpoint/2010/main" val="33198771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737CDA5D-FBCB-4E63-8614-952C3460477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3427"/>
          <a:stretch/>
        </p:blipFill>
        <p:spPr>
          <a:xfrm>
            <a:off x="1412235" y="1347234"/>
            <a:ext cx="9144000" cy="4236485"/>
          </a:xfrm>
          <a:prstGeom prst="rect">
            <a:avLst/>
          </a:prstGeom>
        </p:spPr>
      </p:pic>
      <p:sp>
        <p:nvSpPr>
          <p:cNvPr id="22" name="Rechteck 21">
            <a:extLst>
              <a:ext uri="{FF2B5EF4-FFF2-40B4-BE49-F238E27FC236}">
                <a16:creationId xmlns:a16="http://schemas.microsoft.com/office/drawing/2014/main" id="{BED89202-EC03-4563-BCE7-F87CB2F95D04}"/>
              </a:ext>
            </a:extLst>
          </p:cNvPr>
          <p:cNvSpPr/>
          <p:nvPr/>
        </p:nvSpPr>
        <p:spPr>
          <a:xfrm>
            <a:off x="8760681" y="2626562"/>
            <a:ext cx="1656184" cy="26642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C83E1FC3-231D-408C-9AA6-06FCE12E3C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5921" y="2204865"/>
            <a:ext cx="1216631" cy="885159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06CFA232-692A-4833-8251-5DA232972D83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650"/>
          <a:stretch/>
        </p:blipFill>
        <p:spPr>
          <a:xfrm>
            <a:off x="1991737" y="4941169"/>
            <a:ext cx="5040368" cy="121420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15A80427-DE1E-46D2-98DC-1AA6A14A0173}"/>
              </a:ext>
            </a:extLst>
          </p:cNvPr>
          <p:cNvGrpSpPr/>
          <p:nvPr/>
        </p:nvGrpSpPr>
        <p:grpSpPr>
          <a:xfrm>
            <a:off x="8814632" y="2647443"/>
            <a:ext cx="1439774" cy="1988840"/>
            <a:chOff x="4355976" y="1361786"/>
            <a:chExt cx="1439774" cy="1988840"/>
          </a:xfrm>
        </p:grpSpPr>
        <p:pic>
          <p:nvPicPr>
            <p:cNvPr id="13" name="Grafik 12">
              <a:extLst>
                <a:ext uri="{FF2B5EF4-FFF2-40B4-BE49-F238E27FC236}">
                  <a16:creationId xmlns:a16="http://schemas.microsoft.com/office/drawing/2014/main" id="{E0B7EBDE-2E8D-453C-B7EB-1DF495FAE22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355976" y="1361786"/>
              <a:ext cx="1389571" cy="1988840"/>
            </a:xfrm>
            <a:prstGeom prst="rect">
              <a:avLst/>
            </a:prstGeom>
          </p:spPr>
        </p:pic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E69A81B0-ADEB-4BBD-9B83-8B5A7BA09AC7}"/>
                </a:ext>
              </a:extLst>
            </p:cNvPr>
            <p:cNvSpPr/>
            <p:nvPr/>
          </p:nvSpPr>
          <p:spPr>
            <a:xfrm>
              <a:off x="5435710" y="1382804"/>
              <a:ext cx="360040" cy="699062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" name="Grafik 14" descr="\documentclass{article}&#10;\usepackage{amsmath}&#10;\usepackage{braket}&#10;&#10;\pagestyle{empty}&#10;\begin{document}&#10;&#10;&#10;\begin{equation*}&#10;\ket{48P}&#10;\end{equation*}&#10;&#10;\end{document}" title="IguanaTex Bitmap Display">
              <a:extLst>
                <a:ext uri="{FF2B5EF4-FFF2-40B4-BE49-F238E27FC236}">
                  <a16:creationId xmlns:a16="http://schemas.microsoft.com/office/drawing/2014/main" id="{C920FA80-2889-4757-B803-A3C738CFBF40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73215" y="1478881"/>
              <a:ext cx="310897" cy="140750"/>
            </a:xfrm>
            <a:prstGeom prst="rect">
              <a:avLst/>
            </a:prstGeom>
          </p:spPr>
        </p:pic>
        <p:pic>
          <p:nvPicPr>
            <p:cNvPr id="16" name="Grafik 15" descr="\documentclass{article}&#10;\usepackage{amsmath}&#10;\usepackage{braket}&#10;&#10;\pagestyle{empty}&#10;\begin{document}&#10;&#10;&#10;\begin{equation*}&#10;\ket{48S}&#10;\end{equation*}&#10;&#10;\end{document}" title="IguanaTex Bitmap Display">
              <a:extLst>
                <a:ext uri="{FF2B5EF4-FFF2-40B4-BE49-F238E27FC236}">
                  <a16:creationId xmlns:a16="http://schemas.microsoft.com/office/drawing/2014/main" id="{E89BF311-93C3-4FE3-AE28-2AC3B630C78B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73214" y="1899182"/>
              <a:ext cx="295731" cy="140750"/>
            </a:xfrm>
            <a:prstGeom prst="rect">
              <a:avLst/>
            </a:prstGeom>
          </p:spPr>
        </p:pic>
      </p:grpSp>
      <p:pic>
        <p:nvPicPr>
          <p:cNvPr id="20" name="Grafik 19">
            <a:extLst>
              <a:ext uri="{FF2B5EF4-FFF2-40B4-BE49-F238E27FC236}">
                <a16:creationId xmlns:a16="http://schemas.microsoft.com/office/drawing/2014/main" id="{CC19848D-7B41-452B-8F68-C1957359E2B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54841" y="1922660"/>
            <a:ext cx="1129790" cy="1026089"/>
          </a:xfrm>
          <a:prstGeom prst="rect">
            <a:avLst/>
          </a:prstGeom>
        </p:spPr>
      </p:pic>
      <p:sp>
        <p:nvSpPr>
          <p:cNvPr id="21" name="Text Box 4">
            <a:extLst>
              <a:ext uri="{FF2B5EF4-FFF2-40B4-BE49-F238E27FC236}">
                <a16:creationId xmlns:a16="http://schemas.microsoft.com/office/drawing/2014/main" id="{5B2EEEA6-244E-4766-9BEE-615104982F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19536" y="1101704"/>
            <a:ext cx="4176464" cy="9101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61002" rIns="90000" bIns="45000"/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>
              <a:spcBef>
                <a:spcPts val="522"/>
              </a:spcBef>
            </a:pPr>
            <a:r>
              <a:rPr lang="en-US" altLang="en-US" b="1" dirty="0"/>
              <a:t>Microwave driving:</a:t>
            </a:r>
          </a:p>
          <a:p>
            <a:pPr>
              <a:spcBef>
                <a:spcPts val="522"/>
              </a:spcBef>
            </a:pPr>
            <a:r>
              <a:rPr lang="en-US" altLang="en-US" dirty="0">
                <a:solidFill>
                  <a:srgbClr val="7030A0"/>
                </a:solidFill>
              </a:rPr>
              <a:t>Transverse field</a:t>
            </a:r>
            <a:r>
              <a:rPr lang="en-US" altLang="en-US" dirty="0"/>
              <a:t>              </a:t>
            </a:r>
          </a:p>
          <a:p>
            <a:pPr>
              <a:spcBef>
                <a:spcPts val="522"/>
              </a:spcBef>
            </a:pPr>
            <a:endParaRPr lang="en-US" altLang="en-US" dirty="0"/>
          </a:p>
        </p:txBody>
      </p:sp>
      <p:sp>
        <p:nvSpPr>
          <p:cNvPr id="17" name="Titel 1">
            <a:extLst>
              <a:ext uri="{FF2B5EF4-FFF2-40B4-BE49-F238E27FC236}">
                <a16:creationId xmlns:a16="http://schemas.microsoft.com/office/drawing/2014/main" id="{165D78A6-6C2D-472A-BB56-D683955007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07485"/>
            <a:ext cx="10515600" cy="1325563"/>
          </a:xfrm>
        </p:spPr>
        <p:txBody>
          <a:bodyPr/>
          <a:lstStyle/>
          <a:p>
            <a:r>
              <a:rPr lang="en-US" dirty="0"/>
              <a:t>Typical experimental sequence</a:t>
            </a:r>
          </a:p>
        </p:txBody>
      </p:sp>
    </p:spTree>
    <p:extLst>
      <p:ext uri="{BB962C8B-B14F-4D97-AF65-F5344CB8AC3E}">
        <p14:creationId xmlns:p14="http://schemas.microsoft.com/office/powerpoint/2010/main" val="63791722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0,771"/>
  <p:tag name="ORIGINALWIDTH" val="964,6346"/>
  <p:tag name="LATEXADDIN" val="\documentclass{article}&#10;\usepackage{amsmath}&#10;\pagestyle{empty}&#10;\begin{document}&#10;&#10;\[ J_{ij} (S^x_i S^x_j+ S^y_i S^y_j)  \]&#10;&#10;&#10;\end{document}"/>
  <p:tag name="IGUANATEXSIZE" val="20"/>
  <p:tag name="IGUANATEXCURSOR" val="88"/>
  <p:tag name="TRANSPARENCY" val="Wahr"/>
  <p:tag name="FILENAME" val=""/>
  <p:tag name="LATEXENGINEID" val="1"/>
  <p:tag name="TEMPFOLDER" val="D:\work space - local\temp\"/>
  <p:tag name="LATEXFORMHEIGHT" val="312"/>
  <p:tag name="LATEXFORMWIDTH" val="384"/>
  <p:tag name="LATEXFORMWRAP" val="Wahr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263,2171"/>
  <p:tag name="LATEXADDIN" val="\documentclass{article}&#10;\usepackage{amsmath}&#10;\usepackage{braket}&#10;&#10;\pagestyle{empty}&#10;\begin{document}&#10;&#10;&#10;\begin{equation*}&#10;\ket{48S}&#10;\end{equation*}&#10;&#10;\end{document}"/>
  <p:tag name="IGUANATEXSIZE" val="44"/>
  <p:tag name="IGUANATEXCURSOR" val="12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276,7154"/>
  <p:tag name="LATEXADDIN" val="\documentclass{article}&#10;\usepackage{amsmath}&#10;\usepackage{braket}&#10;&#10;\pagestyle{empty}&#10;\begin{document}&#10;&#10;&#10;\begin{equation*}&#10;\ket{48P}&#10;\end{equation*}&#10;&#10;\end{document}"/>
  <p:tag name="IGUANATEXSIZE" val="44"/>
  <p:tag name="IGUANATEXCURSOR" val="12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263,2171"/>
  <p:tag name="LATEXADDIN" val="\documentclass{article}&#10;\usepackage{amsmath}&#10;\usepackage{braket}&#10;&#10;\pagestyle{empty}&#10;\begin{document}&#10;&#10;&#10;\begin{equation*}&#10;\ket{48S}&#10;\end{equation*}&#10;&#10;\end{document}"/>
  <p:tag name="IGUANATEXSIZE" val="44"/>
  <p:tag name="IGUANATEXCURSOR" val="12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87.4765"/>
  <p:tag name="ORIGINALWIDTH" val="848.8939"/>
  <p:tag name="LATEXADDIN" val="\documentclass{article}&#10;\usepackage{amsmath}&#10;\usepackage{braket}&#10;\pagestyle{empty}&#10;\begin{document}&#10;&#10;\begin{equation*}&#10;M_{\beta}(t) = e^{-\left(\frac{t}{\tau}\right)^{\beta}}&#10;\end{equation*}&#10;&#10;\end{document}"/>
  <p:tag name="IGUANATEXSIZE" val="20"/>
  <p:tag name="IGUANATEXCURSOR" val="165"/>
  <p:tag name="TRANSPARENCY" val="Wahr"/>
  <p:tag name="FILENAME" val=""/>
  <p:tag name="LATEXENGINEID" val="0"/>
  <p:tag name="TEMPFOLDER" val="c:\tmp\"/>
  <p:tag name="LATEXFORMHEIGHT" val="312"/>
  <p:tag name="LATEXFORMWIDTH" val="384"/>
  <p:tag name="LATEXFORMWRAP" val="Wahr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82,2754"/>
  <p:tag name="ORIGINALWIDTH" val="1614,975"/>
  <p:tag name="LATEXADDIN" val="\documentclass{article}&#10;\usepackage{amsmath}&#10;\pagestyle{empty}&#10;\begin{document}&#10;&#10;\[ J^\perp_{i,j} (S^x_i S^x_j+ S^y_i S^y_j) + J^\parallel_{i,j} S^z_i S^z_j  \]&#10;&#10;&#10;\end{document}"/>
  <p:tag name="IGUANATEXSIZE" val="20"/>
  <p:tag name="IGUANATEXCURSOR" val="157"/>
  <p:tag name="TRANSPARENCY" val="Wahr"/>
  <p:tag name="FILENAME" val=""/>
  <p:tag name="LATEXENGINEID" val="1"/>
  <p:tag name="TEMPFOLDER" val="D:\work space - local\temp\"/>
  <p:tag name="LATEXFORMHEIGHT" val="312"/>
  <p:tag name="LATEXFORMWIDTH" val="384"/>
  <p:tag name="LATEXFORMWRAP" val="Wahr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05,2926"/>
  <p:tag name="ORIGINALWIDTH" val="473,3161"/>
  <p:tag name="LATEXADDIN" val="\documentclass{article}&#10;\usepackage{amsmath}&#10;\pagestyle{empty}&#10;\begin{document}&#10;&#10;\[ J_{ij} \propto \frac{1}{r_{ij}^6}  \]&#10;&#10;&#10;\end{document}"/>
  <p:tag name="IGUANATEXSIZE" val="20"/>
  <p:tag name="IGUANATEXCURSOR" val="116"/>
  <p:tag name="TRANSPARENCY" val="Wahr"/>
  <p:tag name="FILENAME" val=""/>
  <p:tag name="LATEXENGINEID" val="1"/>
  <p:tag name="TEMPFOLDER" val="D:\work space - local\temp\"/>
  <p:tag name="LATEXFORMHEIGHT" val="312"/>
  <p:tag name="LATEXFORMWIDTH" val="384"/>
  <p:tag name="LATEXFORMWRAP" val="Wahr"/>
  <p:tag name="BITMAPVECTOR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3,4646"/>
  <p:tag name="ORIGINALWIDTH" val="2672,666"/>
  <p:tag name="LATEXADDIN" val="\documentclass{article}&#10;\usepackage{amsmath}&#10;&#10;\pagestyle{empty}&#10;\begin{document}&#10;&#10;&#10;\begin{equation*}&#10;\hat{H}_{XXZ} = \sum_{i, j}J_{i,j}\left(s_i^x s_j^x + s_i^y s_j^y + \delta s_i^z s_i^z\right) + h \sum_i s_i^x&#10;\end{equation*}&#10;&#10;\end{document}"/>
  <p:tag name="IGUANATEXSIZE" val="44"/>
  <p:tag name="IGUANATEXCURSOR" val="205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3,4646"/>
  <p:tag name="ORIGINALWIDTH" val="2672,666"/>
  <p:tag name="LATEXADDIN" val="\documentclass{article}&#10;\usepackage{amsmath}&#10;&#10;\pagestyle{empty}&#10;\begin{document}&#10;&#10;&#10;\begin{equation*}&#10;\hat{H}_{XXZ} = \sum_{i, j}J_{i,j}\left(s_i^x s_j^x + s_i^y s_j^y + \delta s_i^z s_i^z\right) + h \sum_i s_i^x&#10;\end{equation*}&#10;&#10;\end{document}"/>
  <p:tag name="IGUANATEXSIZE" val="44"/>
  <p:tag name="IGUANATEXCURSOR" val="205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93,7008"/>
  <p:tag name="ORIGINALWIDTH" val="2602,925"/>
  <p:tag name="LATEXADDIN" val="\documentclass{article}&#10;\usepackage{amsmath}&#10;\usepackage{braket}&#10;&#10;\pagestyle{empty}&#10;\begin{document}&#10;&#10;&#10;\begin{equation*}&#10;\braket{A}_{\text{microcanonical}}(E_0) = \frac{1}{\mathcal{N}_{E_0, \Delta E}}\sum_{\substack{\alpha\\|E_0 - E_{\alpha}| &lt; \Delta E}}A_{\alpha\alpha}&#10;\end{equation*}&#10;&#10;\end{document}"/>
  <p:tag name="IGUANATEXSIZE" val="18"/>
  <p:tag name="IGUANATEXCURSOR" val="255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2,4672"/>
  <p:tag name="ORIGINALWIDTH" val="1481,065"/>
  <p:tag name="LATEXADDIN" val="\documentclass{article}&#10;\usepackage{amsmath}&#10;\usepackage{braket}&#10;&#10;\pagestyle{empty}&#10;\begin{document}&#10;&#10;&#10;\begin{equation*}&#10;\braket{A}_{\text{diagonal}} = \sum_{\alpha}|C_{\alpha\alpha}|^2 A_{\alpha\alpha}&#10;\end{equation*}&#10;&#10;\end{document}"/>
  <p:tag name="IGUANATEXSIZE" val="18"/>
  <p:tag name="IGUANATEXCURSOR" val="202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82,2754"/>
  <p:tag name="ORIGINALWIDTH" val="1614,975"/>
  <p:tag name="LATEXADDIN" val="\documentclass{article}&#10;\usepackage{amsmath}&#10;\pagestyle{empty}&#10;\begin{document}&#10;&#10;\[ J^\perp_{i,j} (S^x_i S^x_j+ S^y_i S^y_j) + J^\parallel_{i,j} S^z_i S^z_j  \]&#10;&#10;&#10;\end{document}"/>
  <p:tag name="IGUANATEXSIZE" val="20"/>
  <p:tag name="IGUANATEXCURSOR" val="157"/>
  <p:tag name="TRANSPARENCY" val="Wahr"/>
  <p:tag name="FILENAME" val=""/>
  <p:tag name="LATEXENGINEID" val="1"/>
  <p:tag name="TEMPFOLDER" val="D:\work space - local\temp\"/>
  <p:tag name="LATEXFORMHEIGHT" val="312"/>
  <p:tag name="LATEXFORMWIDTH" val="384"/>
  <p:tag name="LATEXFORMWRAP" val="Wahr"/>
  <p:tag name="BITMAPVECTOR" val="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3,4646"/>
  <p:tag name="ORIGINALWIDTH" val="2672,666"/>
  <p:tag name="LATEXADDIN" val="\documentclass{article}&#10;\usepackage{amsmath}&#10;&#10;\pagestyle{empty}&#10;\begin{document}&#10;&#10;&#10;\begin{equation*}&#10;\hat{H}_{XXZ} = \sum_{i, j}J_{i,j}\left(s_i^x s_j^x + s_i^y s_j^y + \delta s_i^z s_i^z\right) + h \sum_i s_i^x&#10;\end{equation*}&#10;&#10;\end{document}"/>
  <p:tag name="IGUANATEXSIZE" val="44"/>
  <p:tag name="IGUANATEXCURSOR" val="205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93,7008"/>
  <p:tag name="ORIGINALWIDTH" val="2602,925"/>
  <p:tag name="LATEXADDIN" val="\documentclass{article}&#10;\usepackage{amsmath}&#10;\usepackage{braket}&#10;&#10;\pagestyle{empty}&#10;\begin{document}&#10;&#10;&#10;\begin{equation*}&#10;\braket{A}_{\text{microcanonical}}(E_0) = \frac{1}{\mathcal{N}_{E_0, \Delta E}}\sum_{\substack{\alpha\\|E_0 - E_{\alpha}| &lt; \Delta E}}A_{\alpha\alpha}&#10;\end{equation*}&#10;&#10;\end{document}"/>
  <p:tag name="IGUANATEXSIZE" val="18"/>
  <p:tag name="IGUANATEXCURSOR" val="255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2,4672"/>
  <p:tag name="ORIGINALWIDTH" val="1481,065"/>
  <p:tag name="LATEXADDIN" val="\documentclass{article}&#10;\usepackage{amsmath}&#10;\usepackage{braket}&#10;&#10;\pagestyle{empty}&#10;\begin{document}&#10;&#10;&#10;\begin{equation*}&#10;\braket{A}_{\text{diagonal}} = \sum_{\alpha}|C_{\alpha\alpha}|^2 A_{\alpha\alpha}&#10;\end{equation*}&#10;&#10;\end{document}"/>
  <p:tag name="IGUANATEXSIZE" val="18"/>
  <p:tag name="IGUANATEXCURSOR" val="202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3,4646"/>
  <p:tag name="ORIGINALWIDTH" val="2672,666"/>
  <p:tag name="LATEXADDIN" val="\documentclass{article}&#10;\usepackage{amsmath}&#10;&#10;\pagestyle{empty}&#10;\begin{document}&#10;&#10;&#10;\begin{equation*}&#10;\hat{H}_{XXZ} = \sum_{i, j}J_{i,j}\left(s_i^x s_j^x + s_i^y s_j^y + \delta s_i^z s_i^z\right) + h \sum_i s_i^x&#10;\end{equation*}&#10;&#10;\end{document}"/>
  <p:tag name="IGUANATEXSIZE" val="44"/>
  <p:tag name="IGUANATEXCURSOR" val="205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93,7008"/>
  <p:tag name="ORIGINALWIDTH" val="2602,925"/>
  <p:tag name="LATEXADDIN" val="\documentclass{article}&#10;\usepackage{amsmath}&#10;\usepackage{braket}&#10;&#10;\pagestyle{empty}&#10;\begin{document}&#10;&#10;&#10;\begin{equation*}&#10;\braket{A}_{\text{microcanonical}}(E_0) = \frac{1}{\mathcal{N}_{E_0, \Delta E}}\sum_{\substack{\alpha\\|E_0 - E_{\alpha}| &lt; \Delta E}}A_{\alpha\alpha}&#10;\end{equation*}&#10;&#10;\end{document}"/>
  <p:tag name="IGUANATEXSIZE" val="18"/>
  <p:tag name="IGUANATEXCURSOR" val="255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2,4672"/>
  <p:tag name="ORIGINALWIDTH" val="1481,065"/>
  <p:tag name="LATEXADDIN" val="\documentclass{article}&#10;\usepackage{amsmath}&#10;\usepackage{braket}&#10;&#10;\pagestyle{empty}&#10;\begin{document}&#10;&#10;&#10;\begin{equation*}&#10;\braket{A}_{\text{diagonal}} = \sum_{\alpha}|C_{\alpha\alpha}|^2 A_{\alpha\alpha}&#10;\end{equation*}&#10;&#10;\end{document}"/>
  <p:tag name="IGUANATEXSIZE" val="18"/>
  <p:tag name="IGUANATEXCURSOR" val="202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05,2926"/>
  <p:tag name="ORIGINALWIDTH" val="473,3161"/>
  <p:tag name="LATEXADDIN" val="\documentclass{article}&#10;\usepackage{amsmath}&#10;\pagestyle{empty}&#10;\begin{document}&#10;&#10;\[ J_{ij} \propto \frac{1}{r_{ij}^3}  \]&#10;&#10;&#10;\end{document}"/>
  <p:tag name="IGUANATEXSIZE" val="20"/>
  <p:tag name="IGUANATEXCURSOR" val="116"/>
  <p:tag name="TRANSPARENCY" val="Wahr"/>
  <p:tag name="FILENAME" val=""/>
  <p:tag name="LATEXENGINEID" val="1"/>
  <p:tag name="TEMPFOLDER" val="D:\work space - local\temp\"/>
  <p:tag name="LATEXFORMHEIGHT" val="312"/>
  <p:tag name="LATEXFORMWIDTH" val="384"/>
  <p:tag name="LATEXFORMWRAP" val="Wahr"/>
  <p:tag name="BITMAPVECTOR" val="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83,4646"/>
  <p:tag name="ORIGINALWIDTH" val="2672,666"/>
  <p:tag name="LATEXADDIN" val="\documentclass{article}&#10;\usepackage{amsmath}&#10;&#10;\pagestyle{empty}&#10;\begin{document}&#10;&#10;&#10;\begin{equation*}&#10;\hat{H}_{XXZ} = \sum_{i, j}J_{i,j}\left(s_i^x s_j^x + s_i^y s_j^y + \delta s_i^z s_i^z\right) + h \sum_i s_i^x&#10;\end{equation*}&#10;&#10;\end{document}"/>
  <p:tag name="IGUANATEXSIZE" val="44"/>
  <p:tag name="IGUANATEXCURSOR" val="205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05,2926"/>
  <p:tag name="ORIGINALWIDTH" val="473,3161"/>
  <p:tag name="LATEXADDIN" val="\documentclass{article}&#10;\usepackage{amsmath}&#10;\pagestyle{empty}&#10;\begin{document}&#10;&#10;\[ J_{ij} \propto \frac{1}{r_{ij}^3}  \]&#10;&#10;&#10;\end{document}"/>
  <p:tag name="IGUANATEXSIZE" val="20"/>
  <p:tag name="IGUANATEXCURSOR" val="116"/>
  <p:tag name="TRANSPARENCY" val="Wahr"/>
  <p:tag name="FILENAME" val=""/>
  <p:tag name="LATEXENGINEID" val="1"/>
  <p:tag name="TEMPFOLDER" val="D:\work space - local\temp\"/>
  <p:tag name="LATEXFORMHEIGHT" val="312"/>
  <p:tag name="LATEXFORMWIDTH" val="384"/>
  <p:tag name="LATEXFORMWRAP" val="Wahr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05,2926"/>
  <p:tag name="ORIGINALWIDTH" val="473,3161"/>
  <p:tag name="LATEXADDIN" val="\documentclass{article}&#10;\usepackage{amsmath}&#10;\pagestyle{empty}&#10;\begin{document}&#10;&#10;\[ J_{ij} \propto \frac{1}{r_{ij}^6}  \]&#10;&#10;&#10;\end{document}"/>
  <p:tag name="IGUANATEXSIZE" val="20"/>
  <p:tag name="IGUANATEXCURSOR" val="116"/>
  <p:tag name="TRANSPARENCY" val="Wahr"/>
  <p:tag name="FILENAME" val=""/>
  <p:tag name="LATEXENGINEID" val="1"/>
  <p:tag name="TEMPFOLDER" val="D:\work space - local\temp\"/>
  <p:tag name="LATEXFORMHEIGHT" val="312"/>
  <p:tag name="LATEXFORMWIDTH" val="384"/>
  <p:tag name="LATEXFORMWRAP" val="Wahr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276,7154"/>
  <p:tag name="LATEXADDIN" val="\documentclass{article}&#10;\usepackage{amsmath}&#10;\usepackage{braket}&#10;&#10;\pagestyle{empty}&#10;\begin{document}&#10;&#10;&#10;\begin{equation*}&#10;\ket{48P}&#10;\end{equation*}&#10;&#10;\end{document}"/>
  <p:tag name="IGUANATEXSIZE" val="44"/>
  <p:tag name="IGUANATEXCURSOR" val="12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263,2171"/>
  <p:tag name="LATEXADDIN" val="\documentclass{article}&#10;\usepackage{amsmath}&#10;\usepackage{braket}&#10;&#10;\pagestyle{empty}&#10;\begin{document}&#10;&#10;&#10;\begin{equation*}&#10;\ket{48S}&#10;\end{equation*}&#10;&#10;\end{document}"/>
  <p:tag name="IGUANATEXSIZE" val="44"/>
  <p:tag name="IGUANATEXCURSOR" val="12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276,7154"/>
  <p:tag name="LATEXADDIN" val="\documentclass{article}&#10;\usepackage{amsmath}&#10;\usepackage{braket}&#10;&#10;\pagestyle{empty}&#10;\begin{document}&#10;&#10;&#10;\begin{equation*}&#10;\ket{48P}&#10;\end{equation*}&#10;&#10;\end{document}"/>
  <p:tag name="IGUANATEXSIZE" val="44"/>
  <p:tag name="IGUANATEXCURSOR" val="12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263,2171"/>
  <p:tag name="LATEXADDIN" val="\documentclass{article}&#10;\usepackage{amsmath}&#10;\usepackage{braket}&#10;&#10;\pagestyle{empty}&#10;\begin{document}&#10;&#10;&#10;\begin{equation*}&#10;\ket{48S}&#10;\end{equation*}&#10;&#10;\end{document}"/>
  <p:tag name="IGUANATEXSIZE" val="44"/>
  <p:tag name="IGUANATEXCURSOR" val="128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276,7154"/>
  <p:tag name="LATEXADDIN" val="\documentclass{article}&#10;\usepackage{amsmath}&#10;\usepackage{braket}&#10;&#10;\pagestyle{empty}&#10;\begin{document}&#10;&#10;&#10;\begin{equation*}&#10;\ket{48P}&#10;\end{equation*}&#10;&#10;\end{document}"/>
  <p:tag name="IGUANATEXSIZE" val="44"/>
  <p:tag name="IGUANATEXCURSOR" val="129"/>
  <p:tag name="TRANSPARENCY" val="Wahr"/>
  <p:tag name="FILENAME" val=""/>
  <p:tag name="LATEXENGINEID" val="0"/>
  <p:tag name="TEMPFOLDER" val="c:\temp\"/>
  <p:tag name="LATEXFORMHEIGHT" val="312"/>
  <p:tag name="LATEXFORMWIDTH" val="384"/>
  <p:tag name="LATEXFORMWRAP" val="Wahr"/>
  <p:tag name="BITMAPVECTOR" val="0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985</Words>
  <Application>Microsoft Office PowerPoint</Application>
  <PresentationFormat>Widescreen</PresentationFormat>
  <Paragraphs>278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7" baseType="lpstr">
      <vt:lpstr>Arial</vt:lpstr>
      <vt:lpstr>Calibri</vt:lpstr>
      <vt:lpstr>Calibri Light</vt:lpstr>
      <vt:lpstr>Cambria Math</vt:lpstr>
      <vt:lpstr>CMBX9</vt:lpstr>
      <vt:lpstr>CMR9</vt:lpstr>
      <vt:lpstr>Symbol</vt:lpstr>
      <vt:lpstr>Wingdings</vt:lpstr>
      <vt:lpstr>Office Theme</vt:lpstr>
      <vt:lpstr>Many-body dynamics of disordered Rydberg spin systems</vt:lpstr>
      <vt:lpstr>PowerPoint Presentation</vt:lpstr>
      <vt:lpstr>Thermalization in isolated quantum systems</vt:lpstr>
      <vt:lpstr>Disordered quantum spin systems with dipolar interactions</vt:lpstr>
      <vt:lpstr>Excitation to Rydberg states</vt:lpstr>
      <vt:lpstr>Rydberg spin system with tunable disorder</vt:lpstr>
      <vt:lpstr>Typical experimental sequence</vt:lpstr>
      <vt:lpstr>Typical experimental sequence</vt:lpstr>
      <vt:lpstr>Typical experimental sequence</vt:lpstr>
      <vt:lpstr>Typical experimental sequence</vt:lpstr>
      <vt:lpstr>Magnetization decay</vt:lpstr>
      <vt:lpstr>“Universal” stretched exponential relaxation</vt:lpstr>
      <vt:lpstr>Ising model: Analytical solutions</vt:lpstr>
      <vt:lpstr>Ising model: Purity decay</vt:lpstr>
      <vt:lpstr>Systematic dTWA study </vt:lpstr>
      <vt:lpstr>Does the system relax to a thermal state?</vt:lpstr>
      <vt:lpstr>Spectral statistics</vt:lpstr>
      <vt:lpstr>Eigenstate entanglement</vt:lpstr>
      <vt:lpstr>Thoules parameter</vt:lpstr>
      <vt:lpstr>Experimental observation</vt:lpstr>
      <vt:lpstr>Long-time magnetization</vt:lpstr>
      <vt:lpstr>Thermal ensembles</vt:lpstr>
      <vt:lpstr>Eigenstate thermalization</vt:lpstr>
      <vt:lpstr>Eigenstate thermalization?</vt:lpstr>
      <vt:lpstr>XX-model case</vt:lpstr>
      <vt:lpstr>PowerPoint Presentation</vt:lpstr>
      <vt:lpstr>Acknowledgements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PROTOC talk</dc:title>
  <dc:creator>Martin Gaerttner</dc:creator>
  <cp:lastModifiedBy>Martin Gaerttner</cp:lastModifiedBy>
  <cp:revision>81</cp:revision>
  <dcterms:created xsi:type="dcterms:W3CDTF">2021-10-06T19:59:16Z</dcterms:created>
  <dcterms:modified xsi:type="dcterms:W3CDTF">2022-06-21T14:24:41Z</dcterms:modified>
</cp:coreProperties>
</file>